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p:regular r:id="rId48"/>
      <p:bold r:id="rId49"/>
      <p:italic r:id="rId50"/>
      <p:boldItalic r:id="rId51"/>
    </p:embeddedFont>
    <p:embeddedFont>
      <p:font typeface="Anaheim"/>
      <p:regular r:id="rId52"/>
      <p:bold r:id="rId53"/>
    </p:embeddedFont>
    <p:embeddedFont>
      <p:font typeface="Hind"/>
      <p:regular r:id="rId54"/>
      <p:bold r:id="rId55"/>
    </p:embeddedFont>
    <p:embeddedFont>
      <p:font typeface="Space Grotesk Light"/>
      <p:regular r:id="rId56"/>
      <p:bold r:id="rId57"/>
    </p:embeddedFont>
    <p:embeddedFont>
      <p:font typeface="Space Grotesk Medium"/>
      <p:regular r:id="rId58"/>
      <p:bold r:id="rId59"/>
    </p:embeddedFont>
    <p:embeddedFont>
      <p:font typeface="Space Grotesk"/>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B2DC00-1283-420D-8243-16242D6D38CF}">
  <a:tblStyle styleId="{E3B2DC00-1283-420D-8243-16242D6D38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SpaceGrotesk-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paceGrotesk-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Anaheim-bold.fntdata"/><Relationship Id="rId52" Type="http://schemas.openxmlformats.org/officeDocument/2006/relationships/font" Target="fonts/Anaheim-regular.fntdata"/><Relationship Id="rId11" Type="http://schemas.openxmlformats.org/officeDocument/2006/relationships/slide" Target="slides/slide6.xml"/><Relationship Id="rId55" Type="http://schemas.openxmlformats.org/officeDocument/2006/relationships/font" Target="fonts/Hind-bold.fntdata"/><Relationship Id="rId10" Type="http://schemas.openxmlformats.org/officeDocument/2006/relationships/slide" Target="slides/slide5.xml"/><Relationship Id="rId54" Type="http://schemas.openxmlformats.org/officeDocument/2006/relationships/font" Target="fonts/Hind-regular.fntdata"/><Relationship Id="rId13" Type="http://schemas.openxmlformats.org/officeDocument/2006/relationships/slide" Target="slides/slide8.xml"/><Relationship Id="rId57" Type="http://schemas.openxmlformats.org/officeDocument/2006/relationships/font" Target="fonts/SpaceGroteskLight-bold.fntdata"/><Relationship Id="rId12" Type="http://schemas.openxmlformats.org/officeDocument/2006/relationships/slide" Target="slides/slide7.xml"/><Relationship Id="rId56" Type="http://schemas.openxmlformats.org/officeDocument/2006/relationships/font" Target="fonts/SpaceGroteskLight-regular.fntdata"/><Relationship Id="rId15" Type="http://schemas.openxmlformats.org/officeDocument/2006/relationships/slide" Target="slides/slide10.xml"/><Relationship Id="rId59" Type="http://schemas.openxmlformats.org/officeDocument/2006/relationships/font" Target="fonts/SpaceGroteskMedium-bold.fntdata"/><Relationship Id="rId14" Type="http://schemas.openxmlformats.org/officeDocument/2006/relationships/slide" Target="slides/slide9.xml"/><Relationship Id="rId58" Type="http://schemas.openxmlformats.org/officeDocument/2006/relationships/font" Target="fonts/SpaceGrotesk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745e60f1e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745e60f1e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745e60f1e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745e60f1e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745e60f1e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745e60f1e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745e60f1e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745e60f1e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745e60f1e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745e60f1e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745e60f1e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745e60f1e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745e60f1e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745e60f1e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745e60f1e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745e60f1e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745e60f1e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745e60f1e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745e60f1e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745e60f1e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745e60f1e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745e60f1e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745e60f1e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745e60f1e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745e60f1e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745e60f1e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45e60f1e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745e60f1e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745e60f1e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745e60f1e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745e60f1e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745e60f1e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745e60f1e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745e60f1e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45e60f1e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745e60f1e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745e60f1e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745e60f1e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745e60f1e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745e60f1e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745e60f1e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745e60f1e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74d4979c2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74d4979c2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74d4979c2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74d4979c2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74d4979c2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74d4979c2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74d4979c2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74d4979c2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74d4979c2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74d4979c2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74d4979c2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74d4979c2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74d4979c2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74d4979c2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74d4979c2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74d4979c2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74d4979c2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74d4979c2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45e60f1e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745e60f1e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74d4979c2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74d4979c2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745e60f1e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745e60f1e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745e60f1e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745e60f1e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745e60f1e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745e60f1e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745e60f1e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745e60f1e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745e60f1e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745e60f1e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28600" y="444150"/>
            <a:ext cx="7723200" cy="24306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7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672050" y="3009750"/>
            <a:ext cx="6243300" cy="8289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228600" y="1313400"/>
            <a:ext cx="6576000" cy="13236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74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p:nvPr>
            <p:ph idx="1" type="subTitle"/>
          </p:nvPr>
        </p:nvSpPr>
        <p:spPr>
          <a:xfrm>
            <a:off x="4803000" y="3399000"/>
            <a:ext cx="4112400" cy="43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0" name="Google Shape;5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1" name="Shape 51"/>
        <p:cNvGrpSpPr/>
        <p:nvPr/>
      </p:nvGrpSpPr>
      <p:grpSpPr>
        <a:xfrm>
          <a:off x="0" y="0"/>
          <a:ext cx="0" cy="0"/>
          <a:chOff x="0" y="0"/>
          <a:chExt cx="0" cy="0"/>
        </a:xfrm>
      </p:grpSpPr>
      <p:sp>
        <p:nvSpPr>
          <p:cNvPr id="52" name="Google Shape;5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 name="Shape 53"/>
        <p:cNvGrpSpPr/>
        <p:nvPr/>
      </p:nvGrpSpPr>
      <p:grpSpPr>
        <a:xfrm>
          <a:off x="0" y="0"/>
          <a:ext cx="0" cy="0"/>
          <a:chOff x="0" y="0"/>
          <a:chExt cx="0" cy="0"/>
        </a:xfrm>
      </p:grpSpPr>
      <p:sp>
        <p:nvSpPr>
          <p:cNvPr id="54" name="Google Shape;54;p13"/>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13"/>
          <p:cNvSpPr txBox="1"/>
          <p:nvPr>
            <p:ph hasCustomPrompt="1" idx="2" type="title"/>
          </p:nvPr>
        </p:nvSpPr>
        <p:spPr>
          <a:xfrm>
            <a:off x="228600" y="895940"/>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hasCustomPrompt="1" idx="3" type="title"/>
          </p:nvPr>
        </p:nvSpPr>
        <p:spPr>
          <a:xfrm>
            <a:off x="228600" y="2280565"/>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hasCustomPrompt="1" idx="4" type="title"/>
          </p:nvPr>
        </p:nvSpPr>
        <p:spPr>
          <a:xfrm>
            <a:off x="2751896" y="895940"/>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hasCustomPrompt="1" idx="5" type="title"/>
          </p:nvPr>
        </p:nvSpPr>
        <p:spPr>
          <a:xfrm>
            <a:off x="2751896" y="2280575"/>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hasCustomPrompt="1" idx="6" type="title"/>
          </p:nvPr>
        </p:nvSpPr>
        <p:spPr>
          <a:xfrm>
            <a:off x="228599" y="3665190"/>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hasCustomPrompt="1" idx="7" type="title"/>
          </p:nvPr>
        </p:nvSpPr>
        <p:spPr>
          <a:xfrm>
            <a:off x="2751899" y="3665211"/>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1" type="subTitle"/>
          </p:nvPr>
        </p:nvSpPr>
        <p:spPr>
          <a:xfrm>
            <a:off x="228600" y="1373838"/>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62" name="Google Shape;62;p13"/>
          <p:cNvSpPr txBox="1"/>
          <p:nvPr>
            <p:ph idx="8" type="subTitle"/>
          </p:nvPr>
        </p:nvSpPr>
        <p:spPr>
          <a:xfrm>
            <a:off x="2751900" y="1373838"/>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63" name="Google Shape;63;p13"/>
          <p:cNvSpPr txBox="1"/>
          <p:nvPr>
            <p:ph idx="9" type="subTitle"/>
          </p:nvPr>
        </p:nvSpPr>
        <p:spPr>
          <a:xfrm>
            <a:off x="228600" y="4143100"/>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64" name="Google Shape;64;p13"/>
          <p:cNvSpPr txBox="1"/>
          <p:nvPr>
            <p:ph idx="13" type="subTitle"/>
          </p:nvPr>
        </p:nvSpPr>
        <p:spPr>
          <a:xfrm>
            <a:off x="228600" y="2781540"/>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65" name="Google Shape;65;p13"/>
          <p:cNvSpPr txBox="1"/>
          <p:nvPr>
            <p:ph idx="14" type="subTitle"/>
          </p:nvPr>
        </p:nvSpPr>
        <p:spPr>
          <a:xfrm>
            <a:off x="2751900" y="2781540"/>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66" name="Google Shape;66;p13"/>
          <p:cNvSpPr txBox="1"/>
          <p:nvPr>
            <p:ph idx="15" type="subTitle"/>
          </p:nvPr>
        </p:nvSpPr>
        <p:spPr>
          <a:xfrm>
            <a:off x="2751900" y="4143202"/>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67" name="Google Shape;67;p13"/>
          <p:cNvSpPr/>
          <p:nvPr>
            <p:ph idx="16" type="pic"/>
          </p:nvPr>
        </p:nvSpPr>
        <p:spPr>
          <a:xfrm>
            <a:off x="5655325" y="895950"/>
            <a:ext cx="3260100" cy="4018800"/>
          </a:xfrm>
          <a:prstGeom prst="rect">
            <a:avLst/>
          </a:prstGeom>
          <a:noFill/>
          <a:ln cap="flat" cmpd="sng" w="9525">
            <a:solidFill>
              <a:schemeClr val="dk1"/>
            </a:solidFill>
            <a:prstDash val="solid"/>
            <a:round/>
            <a:headEnd len="sm" w="sm" type="none"/>
            <a:tailEnd len="sm" w="sm" type="none"/>
          </a:ln>
        </p:spPr>
      </p:sp>
      <p:sp>
        <p:nvSpPr>
          <p:cNvPr id="68" name="Google Shape;6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69" name="Shape 69"/>
        <p:cNvGrpSpPr/>
        <p:nvPr/>
      </p:nvGrpSpPr>
      <p:grpSpPr>
        <a:xfrm>
          <a:off x="0" y="0"/>
          <a:ext cx="0" cy="0"/>
          <a:chOff x="0" y="0"/>
          <a:chExt cx="0" cy="0"/>
        </a:xfrm>
      </p:grpSpPr>
      <p:sp>
        <p:nvSpPr>
          <p:cNvPr id="70" name="Google Shape;70;p14"/>
          <p:cNvSpPr txBox="1"/>
          <p:nvPr>
            <p:ph type="title"/>
          </p:nvPr>
        </p:nvSpPr>
        <p:spPr>
          <a:xfrm>
            <a:off x="228600" y="888300"/>
            <a:ext cx="7496100" cy="15078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1" name="Google Shape;71;p14"/>
          <p:cNvSpPr txBox="1"/>
          <p:nvPr>
            <p:ph idx="1" type="subTitle"/>
          </p:nvPr>
        </p:nvSpPr>
        <p:spPr>
          <a:xfrm>
            <a:off x="2528775" y="2624550"/>
            <a:ext cx="6387300" cy="163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sz="1200"/>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72" name="Google Shape;7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73" name="Shape 73"/>
        <p:cNvGrpSpPr/>
        <p:nvPr/>
      </p:nvGrpSpPr>
      <p:grpSpPr>
        <a:xfrm>
          <a:off x="0" y="0"/>
          <a:ext cx="0" cy="0"/>
          <a:chOff x="0" y="0"/>
          <a:chExt cx="0" cy="0"/>
        </a:xfrm>
      </p:grpSpPr>
      <p:sp>
        <p:nvSpPr>
          <p:cNvPr id="74" name="Google Shape;74;p15"/>
          <p:cNvSpPr txBox="1"/>
          <p:nvPr>
            <p:ph type="title"/>
          </p:nvPr>
        </p:nvSpPr>
        <p:spPr>
          <a:xfrm>
            <a:off x="228600" y="228600"/>
            <a:ext cx="4263000" cy="985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5" name="Google Shape;75;p15"/>
          <p:cNvSpPr txBox="1"/>
          <p:nvPr>
            <p:ph idx="1" type="subTitle"/>
          </p:nvPr>
        </p:nvSpPr>
        <p:spPr>
          <a:xfrm>
            <a:off x="228600" y="2215200"/>
            <a:ext cx="4356000" cy="26997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Open Sans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76" name="Google Shape;76;p15"/>
          <p:cNvSpPr/>
          <p:nvPr>
            <p:ph idx="2" type="pic"/>
          </p:nvPr>
        </p:nvSpPr>
        <p:spPr>
          <a:xfrm>
            <a:off x="4778100" y="228600"/>
            <a:ext cx="4137300" cy="4686300"/>
          </a:xfrm>
          <a:prstGeom prst="rect">
            <a:avLst/>
          </a:prstGeom>
          <a:noFill/>
          <a:ln cap="flat" cmpd="sng" w="9525">
            <a:solidFill>
              <a:schemeClr val="dk1"/>
            </a:solidFill>
            <a:prstDash val="solid"/>
            <a:round/>
            <a:headEnd len="sm" w="sm" type="none"/>
            <a:tailEnd len="sm" w="sm" type="none"/>
          </a:ln>
        </p:spPr>
      </p:sp>
      <p:sp>
        <p:nvSpPr>
          <p:cNvPr id="77" name="Google Shape;7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8" name="Shape 78"/>
        <p:cNvGrpSpPr/>
        <p:nvPr/>
      </p:nvGrpSpPr>
      <p:grpSpPr>
        <a:xfrm>
          <a:off x="0" y="0"/>
          <a:ext cx="0" cy="0"/>
          <a:chOff x="0" y="0"/>
          <a:chExt cx="0" cy="0"/>
        </a:xfrm>
      </p:grpSpPr>
      <p:sp>
        <p:nvSpPr>
          <p:cNvPr id="79" name="Google Shape;79;p16"/>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16"/>
          <p:cNvSpPr txBox="1"/>
          <p:nvPr>
            <p:ph idx="1" type="subTitle"/>
          </p:nvPr>
        </p:nvSpPr>
        <p:spPr>
          <a:xfrm>
            <a:off x="4778050" y="1334504"/>
            <a:ext cx="4137300" cy="73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1" name="Google Shape;81;p16"/>
          <p:cNvSpPr txBox="1"/>
          <p:nvPr>
            <p:ph idx="2" type="subTitle"/>
          </p:nvPr>
        </p:nvSpPr>
        <p:spPr>
          <a:xfrm>
            <a:off x="4778050" y="2666116"/>
            <a:ext cx="4136700" cy="73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 name="Google Shape;82;p16"/>
          <p:cNvSpPr txBox="1"/>
          <p:nvPr>
            <p:ph idx="3" type="subTitle"/>
          </p:nvPr>
        </p:nvSpPr>
        <p:spPr>
          <a:xfrm>
            <a:off x="4778050" y="3997725"/>
            <a:ext cx="4136700" cy="73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3" name="Google Shape;83;p16"/>
          <p:cNvSpPr txBox="1"/>
          <p:nvPr>
            <p:ph idx="4" type="subTitle"/>
          </p:nvPr>
        </p:nvSpPr>
        <p:spPr>
          <a:xfrm>
            <a:off x="4778050" y="979600"/>
            <a:ext cx="4137300" cy="43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84" name="Google Shape;84;p16"/>
          <p:cNvSpPr txBox="1"/>
          <p:nvPr>
            <p:ph idx="5" type="subTitle"/>
          </p:nvPr>
        </p:nvSpPr>
        <p:spPr>
          <a:xfrm>
            <a:off x="4778050" y="2311209"/>
            <a:ext cx="4136700" cy="43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85" name="Google Shape;85;p16"/>
          <p:cNvSpPr txBox="1"/>
          <p:nvPr>
            <p:ph idx="6" type="subTitle"/>
          </p:nvPr>
        </p:nvSpPr>
        <p:spPr>
          <a:xfrm>
            <a:off x="4778050" y="3642819"/>
            <a:ext cx="4136700" cy="43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86" name="Google Shape;86;p16"/>
          <p:cNvSpPr/>
          <p:nvPr>
            <p:ph idx="7" type="pic"/>
          </p:nvPr>
        </p:nvSpPr>
        <p:spPr>
          <a:xfrm>
            <a:off x="228600" y="891600"/>
            <a:ext cx="3602700" cy="4023300"/>
          </a:xfrm>
          <a:prstGeom prst="rect">
            <a:avLst/>
          </a:prstGeom>
          <a:noFill/>
          <a:ln cap="flat" cmpd="sng" w="9525">
            <a:solidFill>
              <a:schemeClr val="dk1"/>
            </a:solidFill>
            <a:prstDash val="solid"/>
            <a:round/>
            <a:headEnd len="sm" w="sm" type="none"/>
            <a:tailEnd len="sm" w="sm" type="none"/>
          </a:ln>
        </p:spPr>
      </p:sp>
      <p:sp>
        <p:nvSpPr>
          <p:cNvPr id="87" name="Google Shape;8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8" name="Shape 88"/>
        <p:cNvGrpSpPr/>
        <p:nvPr/>
      </p:nvGrpSpPr>
      <p:grpSpPr>
        <a:xfrm>
          <a:off x="0" y="0"/>
          <a:ext cx="0" cy="0"/>
          <a:chOff x="0" y="0"/>
          <a:chExt cx="0" cy="0"/>
        </a:xfrm>
      </p:grpSpPr>
      <p:sp>
        <p:nvSpPr>
          <p:cNvPr id="89" name="Google Shape;89;p17"/>
          <p:cNvSpPr txBox="1"/>
          <p:nvPr>
            <p:ph type="title"/>
          </p:nvPr>
        </p:nvSpPr>
        <p:spPr>
          <a:xfrm>
            <a:off x="228600" y="228600"/>
            <a:ext cx="868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 name="Google Shape;90;p17"/>
          <p:cNvSpPr txBox="1"/>
          <p:nvPr>
            <p:ph idx="1" type="subTitle"/>
          </p:nvPr>
        </p:nvSpPr>
        <p:spPr>
          <a:xfrm>
            <a:off x="513256" y="1874225"/>
            <a:ext cx="39033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1" name="Google Shape;91;p17"/>
          <p:cNvSpPr txBox="1"/>
          <p:nvPr>
            <p:ph idx="2" type="subTitle"/>
          </p:nvPr>
        </p:nvSpPr>
        <p:spPr>
          <a:xfrm>
            <a:off x="4727444" y="1874225"/>
            <a:ext cx="39033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 name="Google Shape;92;p17"/>
          <p:cNvSpPr txBox="1"/>
          <p:nvPr>
            <p:ph idx="3" type="subTitle"/>
          </p:nvPr>
        </p:nvSpPr>
        <p:spPr>
          <a:xfrm>
            <a:off x="513256" y="3412600"/>
            <a:ext cx="39033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 name="Google Shape;93;p17"/>
          <p:cNvSpPr txBox="1"/>
          <p:nvPr>
            <p:ph idx="4" type="subTitle"/>
          </p:nvPr>
        </p:nvSpPr>
        <p:spPr>
          <a:xfrm>
            <a:off x="4727444" y="3412600"/>
            <a:ext cx="39033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4" name="Google Shape;94;p17"/>
          <p:cNvSpPr txBox="1"/>
          <p:nvPr>
            <p:ph idx="5" type="subTitle"/>
          </p:nvPr>
        </p:nvSpPr>
        <p:spPr>
          <a:xfrm>
            <a:off x="513257" y="1519325"/>
            <a:ext cx="3903300" cy="43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9pPr>
          </a:lstStyle>
          <a:p/>
        </p:txBody>
      </p:sp>
      <p:sp>
        <p:nvSpPr>
          <p:cNvPr id="95" name="Google Shape;95;p17"/>
          <p:cNvSpPr txBox="1"/>
          <p:nvPr>
            <p:ph idx="6" type="subTitle"/>
          </p:nvPr>
        </p:nvSpPr>
        <p:spPr>
          <a:xfrm>
            <a:off x="513257" y="3057700"/>
            <a:ext cx="3903300" cy="43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9pPr>
          </a:lstStyle>
          <a:p/>
        </p:txBody>
      </p:sp>
      <p:sp>
        <p:nvSpPr>
          <p:cNvPr id="96" name="Google Shape;96;p17"/>
          <p:cNvSpPr txBox="1"/>
          <p:nvPr>
            <p:ph idx="7" type="subTitle"/>
          </p:nvPr>
        </p:nvSpPr>
        <p:spPr>
          <a:xfrm>
            <a:off x="4727408" y="1519325"/>
            <a:ext cx="3903300" cy="43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9pPr>
          </a:lstStyle>
          <a:p/>
        </p:txBody>
      </p:sp>
      <p:sp>
        <p:nvSpPr>
          <p:cNvPr id="97" name="Google Shape;97;p17"/>
          <p:cNvSpPr txBox="1"/>
          <p:nvPr>
            <p:ph idx="8" type="subTitle"/>
          </p:nvPr>
        </p:nvSpPr>
        <p:spPr>
          <a:xfrm>
            <a:off x="4727408" y="3057700"/>
            <a:ext cx="3903300" cy="43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9pPr>
          </a:lstStyle>
          <a:p/>
        </p:txBody>
      </p:sp>
      <p:sp>
        <p:nvSpPr>
          <p:cNvPr id="98" name="Google Shape;9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9" name="Shape 99"/>
        <p:cNvGrpSpPr/>
        <p:nvPr/>
      </p:nvGrpSpPr>
      <p:grpSpPr>
        <a:xfrm>
          <a:off x="0" y="0"/>
          <a:ext cx="0" cy="0"/>
          <a:chOff x="0" y="0"/>
          <a:chExt cx="0" cy="0"/>
        </a:xfrm>
      </p:grpSpPr>
      <p:sp>
        <p:nvSpPr>
          <p:cNvPr id="100" name="Google Shape;100;p18"/>
          <p:cNvSpPr txBox="1"/>
          <p:nvPr>
            <p:ph type="title"/>
          </p:nvPr>
        </p:nvSpPr>
        <p:spPr>
          <a:xfrm>
            <a:off x="228603" y="669425"/>
            <a:ext cx="5617500" cy="12930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18"/>
          <p:cNvSpPr txBox="1"/>
          <p:nvPr>
            <p:ph idx="1" type="subTitle"/>
          </p:nvPr>
        </p:nvSpPr>
        <p:spPr>
          <a:xfrm>
            <a:off x="228601" y="1962425"/>
            <a:ext cx="2605800" cy="1046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18"/>
          <p:cNvSpPr txBox="1"/>
          <p:nvPr/>
        </p:nvSpPr>
        <p:spPr>
          <a:xfrm>
            <a:off x="6732300" y="3519775"/>
            <a:ext cx="2183100" cy="8004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Hind"/>
                <a:ea typeface="Hind"/>
                <a:cs typeface="Hind"/>
                <a:sym typeface="Hind"/>
              </a:rPr>
              <a:t>CREDITS:</a:t>
            </a:r>
            <a:r>
              <a:rPr lang="en" sz="1000">
                <a:solidFill>
                  <a:schemeClr val="dk1"/>
                </a:solidFill>
                <a:latin typeface="Hind"/>
                <a:ea typeface="Hind"/>
                <a:cs typeface="Hind"/>
                <a:sym typeface="Hind"/>
              </a:rPr>
              <a:t> This presentation template was created by </a:t>
            </a:r>
            <a:r>
              <a:rPr b="1" lang="en" sz="1000" u="sng">
                <a:solidFill>
                  <a:schemeClr val="dk1"/>
                </a:solidFill>
                <a:latin typeface="Hind"/>
                <a:ea typeface="Hind"/>
                <a:cs typeface="Hind"/>
                <a:sym typeface="Hind"/>
                <a:hlinkClick r:id="rId2">
                  <a:extLst>
                    <a:ext uri="{A12FA001-AC4F-418D-AE19-62706E023703}">
                      <ahyp:hlinkClr val="tx"/>
                    </a:ext>
                  </a:extLst>
                </a:hlinkClick>
              </a:rPr>
              <a:t>Slidesgo</a:t>
            </a:r>
            <a:r>
              <a:rPr lang="en" sz="1000">
                <a:solidFill>
                  <a:schemeClr val="dk1"/>
                </a:solidFill>
                <a:latin typeface="Hind"/>
                <a:ea typeface="Hind"/>
                <a:cs typeface="Hind"/>
                <a:sym typeface="Hind"/>
              </a:rPr>
              <a:t>, and includes icons, infographics &amp; images by </a:t>
            </a:r>
            <a:r>
              <a:rPr b="1" lang="en" sz="1000" u="sng">
                <a:solidFill>
                  <a:schemeClr val="dk1"/>
                </a:solidFill>
                <a:latin typeface="Hind"/>
                <a:ea typeface="Hind"/>
                <a:cs typeface="Hind"/>
                <a:sym typeface="Hind"/>
                <a:hlinkClick r:id="rId3">
                  <a:extLst>
                    <a:ext uri="{A12FA001-AC4F-418D-AE19-62706E023703}">
                      <ahyp:hlinkClr val="tx"/>
                    </a:ext>
                  </a:extLst>
                </a:hlinkClick>
              </a:rPr>
              <a:t>Freepik</a:t>
            </a:r>
            <a:r>
              <a:rPr lang="en" sz="1000" u="sng">
                <a:solidFill>
                  <a:schemeClr val="dk1"/>
                </a:solidFill>
                <a:latin typeface="Hind"/>
                <a:ea typeface="Hind"/>
                <a:cs typeface="Hind"/>
                <a:sym typeface="Hind"/>
              </a:rPr>
              <a:t> </a:t>
            </a:r>
            <a:endParaRPr b="1" sz="1000" u="sng">
              <a:solidFill>
                <a:schemeClr val="dk1"/>
              </a:solidFill>
              <a:latin typeface="Hind"/>
              <a:ea typeface="Hind"/>
              <a:cs typeface="Hind"/>
              <a:sym typeface="Hind"/>
            </a:endParaRPr>
          </a:p>
        </p:txBody>
      </p:sp>
      <p:sp>
        <p:nvSpPr>
          <p:cNvPr id="103" name="Google Shape;10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4" name="Shape 104"/>
        <p:cNvGrpSpPr/>
        <p:nvPr/>
      </p:nvGrpSpPr>
      <p:grpSpPr>
        <a:xfrm>
          <a:off x="0" y="0"/>
          <a:ext cx="0" cy="0"/>
          <a:chOff x="0" y="0"/>
          <a:chExt cx="0" cy="0"/>
        </a:xfrm>
      </p:grpSpPr>
      <p:sp>
        <p:nvSpPr>
          <p:cNvPr id="105" name="Google Shape;10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06" name="Shape 106"/>
        <p:cNvGrpSpPr/>
        <p:nvPr/>
      </p:nvGrpSpPr>
      <p:grpSpPr>
        <a:xfrm>
          <a:off x="0" y="0"/>
          <a:ext cx="0" cy="0"/>
          <a:chOff x="0" y="0"/>
          <a:chExt cx="0" cy="0"/>
        </a:xfrm>
      </p:grpSpPr>
      <p:sp>
        <p:nvSpPr>
          <p:cNvPr id="107" name="Google Shape;10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228600" y="766500"/>
            <a:ext cx="6204300" cy="2930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263300" y="803100"/>
            <a:ext cx="1652100" cy="1108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p:nvPr>
            <p:ph idx="1" type="subTitle"/>
          </p:nvPr>
        </p:nvSpPr>
        <p:spPr>
          <a:xfrm>
            <a:off x="228600" y="3940200"/>
            <a:ext cx="6505200" cy="400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 name="Google Shape;19;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0" name="Google Shape;2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 name="Google Shape;23;p5"/>
          <p:cNvSpPr txBox="1"/>
          <p:nvPr>
            <p:ph idx="1" type="subTitle"/>
          </p:nvPr>
        </p:nvSpPr>
        <p:spPr>
          <a:xfrm>
            <a:off x="4408725" y="3456300"/>
            <a:ext cx="4506600" cy="92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 name="Google Shape;24;p5"/>
          <p:cNvSpPr txBox="1"/>
          <p:nvPr>
            <p:ph idx="2" type="subTitle"/>
          </p:nvPr>
        </p:nvSpPr>
        <p:spPr>
          <a:xfrm>
            <a:off x="228622" y="1397700"/>
            <a:ext cx="8686800" cy="923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5"/>
          <p:cNvSpPr txBox="1"/>
          <p:nvPr>
            <p:ph idx="3" type="subTitle"/>
          </p:nvPr>
        </p:nvSpPr>
        <p:spPr>
          <a:xfrm>
            <a:off x="228600" y="1042800"/>
            <a:ext cx="8686800" cy="431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26" name="Google Shape;26;p5"/>
          <p:cNvSpPr txBox="1"/>
          <p:nvPr>
            <p:ph idx="4" type="subTitle"/>
          </p:nvPr>
        </p:nvSpPr>
        <p:spPr>
          <a:xfrm>
            <a:off x="4408771" y="3101400"/>
            <a:ext cx="4506600" cy="431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27" name="Google Shape;27;p5"/>
          <p:cNvSpPr/>
          <p:nvPr>
            <p:ph idx="5" type="pic"/>
          </p:nvPr>
        </p:nvSpPr>
        <p:spPr>
          <a:xfrm flipH="1">
            <a:off x="228599" y="2807700"/>
            <a:ext cx="3693600" cy="1865700"/>
          </a:xfrm>
          <a:prstGeom prst="rect">
            <a:avLst/>
          </a:prstGeom>
          <a:noFill/>
          <a:ln cap="flat" cmpd="sng" w="9525">
            <a:solidFill>
              <a:schemeClr val="dk1"/>
            </a:solidFill>
            <a:prstDash val="solid"/>
            <a:round/>
            <a:headEnd len="sm" w="sm" type="none"/>
            <a:tailEnd len="sm" w="sm" type="none"/>
          </a:ln>
        </p:spPr>
      </p:sp>
      <p:sp>
        <p:nvSpPr>
          <p:cNvPr id="28" name="Google Shape;2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 name="Google Shape;3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720000" y="445019"/>
            <a:ext cx="476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7"/>
          <p:cNvSpPr txBox="1"/>
          <p:nvPr>
            <p:ph idx="1" type="subTitle"/>
          </p:nvPr>
        </p:nvSpPr>
        <p:spPr>
          <a:xfrm>
            <a:off x="713225" y="1790975"/>
            <a:ext cx="4294800" cy="1908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35" name="Google Shape;3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txBox="1"/>
          <p:nvPr>
            <p:ph type="title"/>
          </p:nvPr>
        </p:nvSpPr>
        <p:spPr>
          <a:xfrm>
            <a:off x="2135550" y="1441675"/>
            <a:ext cx="4872900" cy="118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1" name="Google Shape;41;p9"/>
          <p:cNvSpPr txBox="1"/>
          <p:nvPr>
            <p:ph idx="1" type="subTitle"/>
          </p:nvPr>
        </p:nvSpPr>
        <p:spPr>
          <a:xfrm>
            <a:off x="2135550" y="2784625"/>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p:nvPr>
            <p:ph idx="2" type="pic"/>
          </p:nvPr>
        </p:nvSpPr>
        <p:spPr>
          <a:xfrm>
            <a:off x="0" y="0"/>
            <a:ext cx="9144000" cy="5143500"/>
          </a:xfrm>
          <a:prstGeom prst="rect">
            <a:avLst/>
          </a:prstGeom>
          <a:noFill/>
          <a:ln>
            <a:noFill/>
          </a:ln>
        </p:spPr>
      </p:sp>
      <p:sp>
        <p:nvSpPr>
          <p:cNvPr id="45" name="Google Shape;45;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6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6" name="Google Shape;4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Space Grotesk"/>
              <a:buNone/>
              <a:defRPr b="1" sz="26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1pPr>
            <a:lvl2pPr indent="-304800" lvl="1" marL="9144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2pPr>
            <a:lvl3pPr indent="-304800" lvl="2" marL="13716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3pPr>
            <a:lvl4pPr indent="-304800" lvl="3" marL="1828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4pPr>
            <a:lvl5pPr indent="-304800" lvl="4" marL="22860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5pPr>
            <a:lvl6pPr indent="-304800" lvl="5" marL="27432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6pPr>
            <a:lvl7pPr indent="-304800" lvl="6" marL="32004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7pPr>
            <a:lvl8pPr indent="-304800" lvl="7" marL="36576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8pPr>
            <a:lvl9pPr indent="-304800" lvl="8" marL="411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Hind"/>
                <a:ea typeface="Hind"/>
                <a:cs typeface="Hind"/>
                <a:sym typeface="Hind"/>
              </a:defRPr>
            </a:lvl1pPr>
            <a:lvl2pPr lvl="1" algn="r">
              <a:buNone/>
              <a:defRPr sz="1300">
                <a:solidFill>
                  <a:schemeClr val="dk1"/>
                </a:solidFill>
                <a:latin typeface="Hind"/>
                <a:ea typeface="Hind"/>
                <a:cs typeface="Hind"/>
                <a:sym typeface="Hind"/>
              </a:defRPr>
            </a:lvl2pPr>
            <a:lvl3pPr lvl="2" algn="r">
              <a:buNone/>
              <a:defRPr sz="1300">
                <a:solidFill>
                  <a:schemeClr val="dk1"/>
                </a:solidFill>
                <a:latin typeface="Hind"/>
                <a:ea typeface="Hind"/>
                <a:cs typeface="Hind"/>
                <a:sym typeface="Hind"/>
              </a:defRPr>
            </a:lvl3pPr>
            <a:lvl4pPr lvl="3" algn="r">
              <a:buNone/>
              <a:defRPr sz="1300">
                <a:solidFill>
                  <a:schemeClr val="dk1"/>
                </a:solidFill>
                <a:latin typeface="Hind"/>
                <a:ea typeface="Hind"/>
                <a:cs typeface="Hind"/>
                <a:sym typeface="Hind"/>
              </a:defRPr>
            </a:lvl4pPr>
            <a:lvl5pPr lvl="4" algn="r">
              <a:buNone/>
              <a:defRPr sz="1300">
                <a:solidFill>
                  <a:schemeClr val="dk1"/>
                </a:solidFill>
                <a:latin typeface="Hind"/>
                <a:ea typeface="Hind"/>
                <a:cs typeface="Hind"/>
                <a:sym typeface="Hind"/>
              </a:defRPr>
            </a:lvl5pPr>
            <a:lvl6pPr lvl="5" algn="r">
              <a:buNone/>
              <a:defRPr sz="1300">
                <a:solidFill>
                  <a:schemeClr val="dk1"/>
                </a:solidFill>
                <a:latin typeface="Hind"/>
                <a:ea typeface="Hind"/>
                <a:cs typeface="Hind"/>
                <a:sym typeface="Hind"/>
              </a:defRPr>
            </a:lvl6pPr>
            <a:lvl7pPr lvl="6" algn="r">
              <a:buNone/>
              <a:defRPr sz="1300">
                <a:solidFill>
                  <a:schemeClr val="dk1"/>
                </a:solidFill>
                <a:latin typeface="Hind"/>
                <a:ea typeface="Hind"/>
                <a:cs typeface="Hind"/>
                <a:sym typeface="Hind"/>
              </a:defRPr>
            </a:lvl7pPr>
            <a:lvl8pPr lvl="7" algn="r">
              <a:buNone/>
              <a:defRPr sz="1300">
                <a:solidFill>
                  <a:schemeClr val="dk1"/>
                </a:solidFill>
                <a:latin typeface="Hind"/>
                <a:ea typeface="Hind"/>
                <a:cs typeface="Hind"/>
                <a:sym typeface="Hind"/>
              </a:defRPr>
            </a:lvl8pPr>
            <a:lvl9pPr lvl="8" algn="r">
              <a:buNone/>
              <a:defRPr sz="1300">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png"/><Relationship Id="rId4"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8.jpg"/><Relationship Id="rId5" Type="http://schemas.openxmlformats.org/officeDocument/2006/relationships/image" Target="../media/image45.png"/><Relationship Id="rId6"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29.png"/><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37.png"/><Relationship Id="rId6"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7.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58.png"/><Relationship Id="rId5" Type="http://schemas.openxmlformats.org/officeDocument/2006/relationships/hyperlink" Target="https://www.mathworks.com/help/vision/ref/pcregistercpd.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55.png"/><Relationship Id="rId5" Type="http://schemas.openxmlformats.org/officeDocument/2006/relationships/image" Target="../media/image44.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3.gif"/><Relationship Id="rId4" Type="http://schemas.openxmlformats.org/officeDocument/2006/relationships/image" Target="../media/image59.gif"/><Relationship Id="rId5" Type="http://schemas.openxmlformats.org/officeDocument/2006/relationships/image" Target="../media/image5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7.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5.jpg"/><Relationship Id="rId6" Type="http://schemas.openxmlformats.org/officeDocument/2006/relationships/image" Target="../media/image10.png"/><Relationship Id="rId7"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rotWithShape="1">
          <a:blip r:embed="rId3">
            <a:alphaModFix/>
          </a:blip>
          <a:srcRect b="0" l="20636" r="1134" t="17423"/>
          <a:stretch/>
        </p:blipFill>
        <p:spPr>
          <a:xfrm>
            <a:off x="0" y="0"/>
            <a:ext cx="2131050" cy="5200901"/>
          </a:xfrm>
          <a:prstGeom prst="rect">
            <a:avLst/>
          </a:prstGeom>
          <a:noFill/>
          <a:ln>
            <a:noFill/>
          </a:ln>
        </p:spPr>
      </p:pic>
      <p:sp>
        <p:nvSpPr>
          <p:cNvPr id="113" name="Google Shape;113;p21"/>
          <p:cNvSpPr txBox="1"/>
          <p:nvPr>
            <p:ph type="ctrTitle"/>
          </p:nvPr>
        </p:nvSpPr>
        <p:spPr>
          <a:xfrm>
            <a:off x="1692600" y="444150"/>
            <a:ext cx="7144800" cy="28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700"/>
              <a:t>Medical Imaging Pipeline for 2D–3D Registration and Bone Shape Analysis</a:t>
            </a:r>
            <a:endParaRPr/>
          </a:p>
        </p:txBody>
      </p:sp>
      <p:sp>
        <p:nvSpPr>
          <p:cNvPr id="114" name="Google Shape;114;p21"/>
          <p:cNvSpPr txBox="1"/>
          <p:nvPr>
            <p:ph idx="1" type="subTitle"/>
          </p:nvPr>
        </p:nvSpPr>
        <p:spPr>
          <a:xfrm>
            <a:off x="2672050" y="3009750"/>
            <a:ext cx="6243300" cy="82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Sofía Loredo Hernández</a:t>
            </a:r>
            <a:endParaRPr/>
          </a:p>
        </p:txBody>
      </p:sp>
      <p:sp>
        <p:nvSpPr>
          <p:cNvPr id="115" name="Google Shape;115;p21"/>
          <p:cNvSpPr txBox="1"/>
          <p:nvPr/>
        </p:nvSpPr>
        <p:spPr>
          <a:xfrm rot="-5400000">
            <a:off x="-300150" y="3975850"/>
            <a:ext cx="828900" cy="12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1"/>
                </a:solidFill>
                <a:latin typeface="Space Grotesk Medium"/>
                <a:ea typeface="Space Grotesk Medium"/>
                <a:cs typeface="Space Grotesk Medium"/>
                <a:sym typeface="Space Grotesk Medium"/>
              </a:rPr>
              <a:t>08/11/2025</a:t>
            </a:r>
            <a:endParaRPr sz="800">
              <a:solidFill>
                <a:schemeClr val="dk1"/>
              </a:solidFill>
              <a:latin typeface="Space Grotesk Medium"/>
              <a:ea typeface="Space Grotesk Medium"/>
              <a:cs typeface="Space Grotesk Medium"/>
              <a:sym typeface="Space Grotesk Medium"/>
            </a:endParaRPr>
          </a:p>
        </p:txBody>
      </p:sp>
      <p:cxnSp>
        <p:nvCxnSpPr>
          <p:cNvPr id="116" name="Google Shape;116;p21"/>
          <p:cNvCxnSpPr>
            <a:stCxn id="115" idx="1"/>
          </p:cNvCxnSpPr>
          <p:nvPr/>
        </p:nvCxnSpPr>
        <p:spPr>
          <a:xfrm>
            <a:off x="114300" y="4451800"/>
            <a:ext cx="0" cy="749100"/>
          </a:xfrm>
          <a:prstGeom prst="straightConnector1">
            <a:avLst/>
          </a:prstGeom>
          <a:noFill/>
          <a:ln cap="flat" cmpd="sng" w="9525">
            <a:solidFill>
              <a:schemeClr val="dk1"/>
            </a:solidFill>
            <a:prstDash val="solid"/>
            <a:round/>
            <a:headEnd len="med" w="med" type="none"/>
            <a:tailEnd len="med" w="med" type="none"/>
          </a:ln>
        </p:spPr>
      </p:cxnSp>
      <p:cxnSp>
        <p:nvCxnSpPr>
          <p:cNvPr id="117" name="Google Shape;117;p21"/>
          <p:cNvCxnSpPr/>
          <p:nvPr/>
        </p:nvCxnSpPr>
        <p:spPr>
          <a:xfrm>
            <a:off x="5219400" y="3838650"/>
            <a:ext cx="3696000" cy="0"/>
          </a:xfrm>
          <a:prstGeom prst="straightConnector1">
            <a:avLst/>
          </a:prstGeom>
          <a:noFill/>
          <a:ln cap="flat" cmpd="sng" w="9525">
            <a:solidFill>
              <a:schemeClr val="dk1"/>
            </a:solidFill>
            <a:prstDash val="solid"/>
            <a:round/>
            <a:headEnd len="med" w="med" type="none"/>
            <a:tailEnd len="med" w="med" type="none"/>
          </a:ln>
        </p:spPr>
      </p:cxnSp>
      <p:pic>
        <p:nvPicPr>
          <p:cNvPr id="118" name="Google Shape;118;p21"/>
          <p:cNvPicPr preferRelativeResize="0"/>
          <p:nvPr/>
        </p:nvPicPr>
        <p:blipFill>
          <a:blip r:embed="rId4">
            <a:alphaModFix/>
          </a:blip>
          <a:stretch>
            <a:fillRect/>
          </a:stretch>
        </p:blipFill>
        <p:spPr>
          <a:xfrm>
            <a:off x="8511250" y="61100"/>
            <a:ext cx="559150" cy="57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127400" y="1143125"/>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DRR Generation &amp; 2D–3D Registration</a:t>
            </a:r>
            <a:endParaRPr/>
          </a:p>
        </p:txBody>
      </p:sp>
      <p:sp>
        <p:nvSpPr>
          <p:cNvPr id="216" name="Google Shape;216;p30"/>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05</a:t>
            </a:r>
            <a:endParaRPr>
              <a:solidFill>
                <a:schemeClr val="dk1"/>
              </a:solidFill>
            </a:endParaRPr>
          </a:p>
        </p:txBody>
      </p:sp>
      <p:cxnSp>
        <p:nvCxnSpPr>
          <p:cNvPr id="217" name="Google Shape;217;p30"/>
          <p:cNvCxnSpPr/>
          <p:nvPr/>
        </p:nvCxnSpPr>
        <p:spPr>
          <a:xfrm>
            <a:off x="312925" y="4109925"/>
            <a:ext cx="3696000" cy="0"/>
          </a:xfrm>
          <a:prstGeom prst="straightConnector1">
            <a:avLst/>
          </a:prstGeom>
          <a:noFill/>
          <a:ln cap="flat" cmpd="sng" w="9525">
            <a:solidFill>
              <a:schemeClr val="dk1"/>
            </a:solidFill>
            <a:prstDash val="solid"/>
            <a:round/>
            <a:headEnd len="med" w="med" type="none"/>
            <a:tailEnd len="med" w="med" type="none"/>
          </a:ln>
        </p:spPr>
      </p:cxnSp>
      <p:sp>
        <p:nvSpPr>
          <p:cNvPr id="218" name="Google Shape;21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idx="1" type="subTitle"/>
          </p:nvPr>
        </p:nvSpPr>
        <p:spPr>
          <a:xfrm>
            <a:off x="-129325" y="-157025"/>
            <a:ext cx="4152600" cy="2979600"/>
          </a:xfrm>
          <a:prstGeom prst="rect">
            <a:avLst/>
          </a:prstGeom>
        </p:spPr>
        <p:txBody>
          <a:bodyPr anchorCtr="0" anchor="b" bIns="91425" lIns="91425" spcFirstLastPara="1" rIns="91425" wrap="square" tIns="91425">
            <a:noAutofit/>
          </a:bodyPr>
          <a:lstStyle/>
          <a:p>
            <a:pPr indent="-336550" lvl="0" marL="457200" marR="0" rtl="0" algn="l">
              <a:lnSpc>
                <a:spcPct val="115000"/>
              </a:lnSpc>
              <a:spcBef>
                <a:spcPts val="0"/>
              </a:spcBef>
              <a:spcAft>
                <a:spcPts val="0"/>
              </a:spcAft>
              <a:buSzPts val="1700"/>
              <a:buNone/>
            </a:pPr>
            <a:r>
              <a:t/>
            </a:r>
            <a:endParaRPr sz="1300"/>
          </a:p>
          <a:p>
            <a:pPr indent="-336550" lvl="0" marL="457200" marR="0" rtl="0" algn="l">
              <a:lnSpc>
                <a:spcPct val="115000"/>
              </a:lnSpc>
              <a:spcBef>
                <a:spcPts val="0"/>
              </a:spcBef>
              <a:spcAft>
                <a:spcPts val="0"/>
              </a:spcAft>
              <a:buSzPts val="1700"/>
              <a:buNone/>
            </a:pPr>
            <a:r>
              <a:rPr b="1" lang="en" sz="1300"/>
              <a:t>Goal:</a:t>
            </a:r>
            <a:r>
              <a:rPr lang="en" sz="1300"/>
              <a:t> </a:t>
            </a:r>
            <a:r>
              <a:rPr b="1" lang="en" sz="1300"/>
              <a:t>simulate radiographs from 3D volumes</a:t>
            </a:r>
            <a:r>
              <a:rPr lang="en" sz="1300"/>
              <a:t> (different angles) → use for registration optimization. </a:t>
            </a:r>
            <a:endParaRPr sz="1300"/>
          </a:p>
          <a:p>
            <a:pPr indent="-336550" lvl="0" marL="457200" marR="0" rtl="0" algn="l">
              <a:lnSpc>
                <a:spcPct val="115000"/>
              </a:lnSpc>
              <a:spcBef>
                <a:spcPts val="0"/>
              </a:spcBef>
              <a:spcAft>
                <a:spcPts val="0"/>
              </a:spcAft>
              <a:buSzPts val="1700"/>
              <a:buNone/>
            </a:pPr>
            <a:r>
              <a:rPr lang="en" sz="1300"/>
              <a:t> Explored multiple methods → selected diffDRR:</a:t>
            </a:r>
            <a:endParaRPr sz="1300"/>
          </a:p>
          <a:p>
            <a:pPr indent="-336550" lvl="0" marL="457200" marR="0" rtl="0" algn="l">
              <a:lnSpc>
                <a:spcPct val="115000"/>
              </a:lnSpc>
              <a:spcBef>
                <a:spcPts val="0"/>
              </a:spcBef>
              <a:spcAft>
                <a:spcPts val="0"/>
              </a:spcAft>
              <a:buSzPts val="1700"/>
              <a:buNone/>
            </a:pPr>
            <a:r>
              <a:rPr lang="en" sz="1300"/>
              <a:t> • Based on Siddon’s method (ray tracing). </a:t>
            </a:r>
            <a:endParaRPr sz="1300"/>
          </a:p>
          <a:p>
            <a:pPr indent="-336550" lvl="0" marL="457200" marR="0" rtl="0" algn="l">
              <a:lnSpc>
                <a:spcPct val="115000"/>
              </a:lnSpc>
              <a:spcBef>
                <a:spcPts val="0"/>
              </a:spcBef>
              <a:spcAft>
                <a:spcPts val="0"/>
              </a:spcAft>
              <a:buSzPts val="1700"/>
              <a:buNone/>
            </a:pPr>
            <a:r>
              <a:rPr lang="en" sz="1300"/>
              <a:t> • GPU accelerated with CUDA → faster. </a:t>
            </a:r>
            <a:endParaRPr sz="1300"/>
          </a:p>
          <a:p>
            <a:pPr indent="-336550" lvl="0" marL="457200" marR="0" rtl="0" algn="l">
              <a:lnSpc>
                <a:spcPct val="115000"/>
              </a:lnSpc>
              <a:spcBef>
                <a:spcPts val="0"/>
              </a:spcBef>
              <a:spcAft>
                <a:spcPts val="0"/>
              </a:spcAft>
              <a:buSzPts val="1700"/>
              <a:buNone/>
            </a:pPr>
            <a:r>
              <a:rPr lang="en" sz="1300"/>
              <a:t>- Limitation: high GPU memory usage, requires careful parameter tuning. - Performance: 625 DRRs in ~2 min.</a:t>
            </a:r>
            <a:endParaRPr sz="1300"/>
          </a:p>
        </p:txBody>
      </p:sp>
      <p:pic>
        <p:nvPicPr>
          <p:cNvPr id="224" name="Google Shape;224;p31"/>
          <p:cNvPicPr preferRelativeResize="0"/>
          <p:nvPr/>
        </p:nvPicPr>
        <p:blipFill>
          <a:blip r:embed="rId3">
            <a:alphaModFix/>
          </a:blip>
          <a:stretch>
            <a:fillRect/>
          </a:stretch>
        </p:blipFill>
        <p:spPr>
          <a:xfrm>
            <a:off x="4980425" y="56600"/>
            <a:ext cx="3772600" cy="4919424"/>
          </a:xfrm>
          <a:prstGeom prst="rect">
            <a:avLst/>
          </a:prstGeom>
          <a:noFill/>
          <a:ln>
            <a:noFill/>
          </a:ln>
        </p:spPr>
      </p:pic>
      <p:grpSp>
        <p:nvGrpSpPr>
          <p:cNvPr id="225" name="Google Shape;225;p31"/>
          <p:cNvGrpSpPr/>
          <p:nvPr/>
        </p:nvGrpSpPr>
        <p:grpSpPr>
          <a:xfrm>
            <a:off x="3121798" y="2777700"/>
            <a:ext cx="438923" cy="1023608"/>
            <a:chOff x="7787345" y="4174353"/>
            <a:chExt cx="124779" cy="290988"/>
          </a:xfrm>
        </p:grpSpPr>
        <p:sp>
          <p:nvSpPr>
            <p:cNvPr id="226" name="Google Shape;226;p31"/>
            <p:cNvSpPr/>
            <p:nvPr/>
          </p:nvSpPr>
          <p:spPr>
            <a:xfrm>
              <a:off x="7792681" y="4269317"/>
              <a:ext cx="21812" cy="82391"/>
            </a:xfrm>
            <a:custGeom>
              <a:rect b="b" l="l" r="r" t="t"/>
              <a:pathLst>
                <a:path extrusionOk="0" h="82391" w="21812">
                  <a:moveTo>
                    <a:pt x="14193" y="0"/>
                  </a:moveTo>
                  <a:cubicBezTo>
                    <a:pt x="9430" y="0"/>
                    <a:pt x="5429" y="4000"/>
                    <a:pt x="5429" y="8858"/>
                  </a:cubicBezTo>
                  <a:lnTo>
                    <a:pt x="5429" y="71914"/>
                  </a:lnTo>
                  <a:cubicBezTo>
                    <a:pt x="5429" y="75724"/>
                    <a:pt x="3239" y="79343"/>
                    <a:pt x="0" y="81248"/>
                  </a:cubicBezTo>
                  <a:lnTo>
                    <a:pt x="667" y="81629"/>
                  </a:lnTo>
                  <a:lnTo>
                    <a:pt x="953" y="81629"/>
                  </a:lnTo>
                  <a:cubicBezTo>
                    <a:pt x="953" y="81629"/>
                    <a:pt x="1810" y="82010"/>
                    <a:pt x="1810" y="82010"/>
                  </a:cubicBezTo>
                  <a:lnTo>
                    <a:pt x="2763" y="82010"/>
                  </a:lnTo>
                  <a:cubicBezTo>
                    <a:pt x="2763" y="82010"/>
                    <a:pt x="2858" y="82105"/>
                    <a:pt x="2858" y="82105"/>
                  </a:cubicBezTo>
                  <a:lnTo>
                    <a:pt x="3810" y="82391"/>
                  </a:lnTo>
                  <a:lnTo>
                    <a:pt x="5144" y="82391"/>
                  </a:lnTo>
                  <a:cubicBezTo>
                    <a:pt x="11145" y="82391"/>
                    <a:pt x="16002" y="77629"/>
                    <a:pt x="16097" y="71628"/>
                  </a:cubicBezTo>
                  <a:lnTo>
                    <a:pt x="16097" y="5905"/>
                  </a:lnTo>
                  <a:cubicBezTo>
                    <a:pt x="16097" y="2572"/>
                    <a:pt x="18669" y="0"/>
                    <a:pt x="21813" y="0"/>
                  </a:cubicBezTo>
                  <a:lnTo>
                    <a:pt x="14193" y="0"/>
                  </a:lnTo>
                  <a:close/>
                </a:path>
              </a:pathLst>
            </a:custGeom>
            <a:solidFill>
              <a:schemeClr val="lt2"/>
            </a:solidFill>
            <a:ln>
              <a:noFill/>
            </a:ln>
          </p:spPr>
          <p:txBody>
            <a:bodyPr anchorCtr="0" anchor="ctr" bIns="160750" lIns="321600" spcFirstLastPara="1" rIns="321600" wrap="square" tIns="160750">
              <a:noAutofit/>
            </a:bodyPr>
            <a:lstStyle/>
            <a:p>
              <a:pPr indent="0" lvl="0" marL="0" marR="0" rtl="0" algn="l">
                <a:spcBef>
                  <a:spcPts val="0"/>
                </a:spcBef>
                <a:spcAft>
                  <a:spcPts val="0"/>
                </a:spcAft>
                <a:buNone/>
              </a:pPr>
              <a:r>
                <a:t/>
              </a:r>
              <a:endParaRPr sz="6331">
                <a:solidFill>
                  <a:srgbClr val="000000"/>
                </a:solidFill>
                <a:latin typeface="Calibri"/>
                <a:ea typeface="Calibri"/>
                <a:cs typeface="Calibri"/>
                <a:sym typeface="Calibri"/>
              </a:endParaRPr>
            </a:p>
          </p:txBody>
        </p:sp>
        <p:sp>
          <p:nvSpPr>
            <p:cNvPr id="227" name="Google Shape;227;p31"/>
            <p:cNvSpPr/>
            <p:nvPr/>
          </p:nvSpPr>
          <p:spPr>
            <a:xfrm>
              <a:off x="7821312" y="4174353"/>
              <a:ext cx="56618" cy="56864"/>
            </a:xfrm>
            <a:custGeom>
              <a:rect b="b" l="l" r="r" t="t"/>
              <a:pathLst>
                <a:path extrusionOk="0" h="56864" w="56618">
                  <a:moveTo>
                    <a:pt x="28043" y="56864"/>
                  </a:moveTo>
                  <a:cubicBezTo>
                    <a:pt x="30806" y="56864"/>
                    <a:pt x="33568" y="56293"/>
                    <a:pt x="36234" y="55531"/>
                  </a:cubicBezTo>
                  <a:cubicBezTo>
                    <a:pt x="36997" y="55340"/>
                    <a:pt x="37759" y="55150"/>
                    <a:pt x="38521" y="54864"/>
                  </a:cubicBezTo>
                  <a:cubicBezTo>
                    <a:pt x="39283" y="54578"/>
                    <a:pt x="40045" y="54102"/>
                    <a:pt x="40712" y="53721"/>
                  </a:cubicBezTo>
                  <a:cubicBezTo>
                    <a:pt x="41474" y="53340"/>
                    <a:pt x="42331" y="52959"/>
                    <a:pt x="43093" y="52483"/>
                  </a:cubicBezTo>
                  <a:cubicBezTo>
                    <a:pt x="44140" y="51911"/>
                    <a:pt x="44998" y="51149"/>
                    <a:pt x="45950" y="50387"/>
                  </a:cubicBezTo>
                  <a:cubicBezTo>
                    <a:pt x="46331" y="50101"/>
                    <a:pt x="46808" y="49816"/>
                    <a:pt x="47188" y="49435"/>
                  </a:cubicBezTo>
                  <a:cubicBezTo>
                    <a:pt x="48236" y="48577"/>
                    <a:pt x="49094" y="47530"/>
                    <a:pt x="49951" y="46482"/>
                  </a:cubicBezTo>
                  <a:cubicBezTo>
                    <a:pt x="50141" y="46196"/>
                    <a:pt x="50427" y="46006"/>
                    <a:pt x="50617" y="45720"/>
                  </a:cubicBezTo>
                  <a:cubicBezTo>
                    <a:pt x="51379" y="44672"/>
                    <a:pt x="52142" y="43529"/>
                    <a:pt x="52808" y="42386"/>
                  </a:cubicBezTo>
                  <a:cubicBezTo>
                    <a:pt x="53094" y="42005"/>
                    <a:pt x="53285" y="41529"/>
                    <a:pt x="53475" y="41148"/>
                  </a:cubicBezTo>
                  <a:cubicBezTo>
                    <a:pt x="53951" y="40100"/>
                    <a:pt x="54428" y="39052"/>
                    <a:pt x="54808" y="38005"/>
                  </a:cubicBezTo>
                  <a:cubicBezTo>
                    <a:pt x="55094" y="37243"/>
                    <a:pt x="55380" y="36481"/>
                    <a:pt x="55571" y="35719"/>
                  </a:cubicBezTo>
                  <a:cubicBezTo>
                    <a:pt x="55761" y="34862"/>
                    <a:pt x="55951" y="34099"/>
                    <a:pt x="56142" y="33147"/>
                  </a:cubicBezTo>
                  <a:cubicBezTo>
                    <a:pt x="56237" y="32575"/>
                    <a:pt x="56427" y="32004"/>
                    <a:pt x="56523" y="31432"/>
                  </a:cubicBezTo>
                  <a:cubicBezTo>
                    <a:pt x="56523" y="30861"/>
                    <a:pt x="56523" y="30289"/>
                    <a:pt x="56523" y="29718"/>
                  </a:cubicBezTo>
                  <a:cubicBezTo>
                    <a:pt x="56523" y="29242"/>
                    <a:pt x="56618" y="28861"/>
                    <a:pt x="56618" y="28384"/>
                  </a:cubicBezTo>
                  <a:cubicBezTo>
                    <a:pt x="56618" y="27908"/>
                    <a:pt x="56523" y="27432"/>
                    <a:pt x="56427" y="26956"/>
                  </a:cubicBezTo>
                  <a:cubicBezTo>
                    <a:pt x="56427" y="26003"/>
                    <a:pt x="56333" y="24955"/>
                    <a:pt x="56142" y="24003"/>
                  </a:cubicBezTo>
                  <a:cubicBezTo>
                    <a:pt x="55951" y="22955"/>
                    <a:pt x="55761" y="22003"/>
                    <a:pt x="55475" y="21050"/>
                  </a:cubicBezTo>
                  <a:cubicBezTo>
                    <a:pt x="55284" y="20193"/>
                    <a:pt x="54999" y="19336"/>
                    <a:pt x="54713" y="18574"/>
                  </a:cubicBezTo>
                  <a:cubicBezTo>
                    <a:pt x="54332" y="17526"/>
                    <a:pt x="53856" y="16669"/>
                    <a:pt x="53380" y="15716"/>
                  </a:cubicBezTo>
                  <a:cubicBezTo>
                    <a:pt x="52999" y="14954"/>
                    <a:pt x="52618" y="14288"/>
                    <a:pt x="52237" y="13525"/>
                  </a:cubicBezTo>
                  <a:cubicBezTo>
                    <a:pt x="51665" y="12573"/>
                    <a:pt x="50999" y="11811"/>
                    <a:pt x="50332" y="10954"/>
                  </a:cubicBezTo>
                  <a:cubicBezTo>
                    <a:pt x="49856" y="10287"/>
                    <a:pt x="49284" y="9620"/>
                    <a:pt x="48808" y="9049"/>
                  </a:cubicBezTo>
                  <a:cubicBezTo>
                    <a:pt x="48046" y="8287"/>
                    <a:pt x="47284" y="7620"/>
                    <a:pt x="46522" y="6953"/>
                  </a:cubicBezTo>
                  <a:cubicBezTo>
                    <a:pt x="45855" y="6382"/>
                    <a:pt x="45283" y="5810"/>
                    <a:pt x="44617" y="5334"/>
                  </a:cubicBezTo>
                  <a:cubicBezTo>
                    <a:pt x="43760" y="4763"/>
                    <a:pt x="42807" y="4286"/>
                    <a:pt x="41950" y="3715"/>
                  </a:cubicBezTo>
                  <a:cubicBezTo>
                    <a:pt x="41188" y="3334"/>
                    <a:pt x="40521" y="2857"/>
                    <a:pt x="39759" y="2476"/>
                  </a:cubicBezTo>
                  <a:cubicBezTo>
                    <a:pt x="38711" y="2000"/>
                    <a:pt x="37568" y="1714"/>
                    <a:pt x="36425" y="1333"/>
                  </a:cubicBezTo>
                  <a:cubicBezTo>
                    <a:pt x="35663" y="1143"/>
                    <a:pt x="34996" y="857"/>
                    <a:pt x="34235" y="667"/>
                  </a:cubicBezTo>
                  <a:cubicBezTo>
                    <a:pt x="32329" y="286"/>
                    <a:pt x="30329" y="0"/>
                    <a:pt x="28329" y="0"/>
                  </a:cubicBezTo>
                  <a:cubicBezTo>
                    <a:pt x="3183" y="0"/>
                    <a:pt x="-9485" y="30480"/>
                    <a:pt x="8326" y="48387"/>
                  </a:cubicBezTo>
                  <a:cubicBezTo>
                    <a:pt x="14042" y="54197"/>
                    <a:pt x="21185" y="56769"/>
                    <a:pt x="28138" y="56769"/>
                  </a:cubicBezTo>
                  <a:close/>
                </a:path>
              </a:pathLst>
            </a:custGeom>
            <a:solidFill>
              <a:schemeClr val="lt2"/>
            </a:solidFill>
            <a:ln>
              <a:noFill/>
            </a:ln>
          </p:spPr>
          <p:txBody>
            <a:bodyPr anchorCtr="0" anchor="ctr" bIns="160750" lIns="321600" spcFirstLastPara="1" rIns="321600" wrap="square" tIns="160750">
              <a:noAutofit/>
            </a:bodyPr>
            <a:lstStyle/>
            <a:p>
              <a:pPr indent="0" lvl="0" marL="0" marR="0" rtl="0" algn="l">
                <a:spcBef>
                  <a:spcPts val="0"/>
                </a:spcBef>
                <a:spcAft>
                  <a:spcPts val="0"/>
                </a:spcAft>
                <a:buNone/>
              </a:pPr>
              <a:r>
                <a:t/>
              </a:r>
              <a:endParaRPr sz="6331">
                <a:solidFill>
                  <a:srgbClr val="000000"/>
                </a:solidFill>
                <a:latin typeface="Calibri"/>
                <a:ea typeface="Calibri"/>
                <a:cs typeface="Calibri"/>
                <a:sym typeface="Calibri"/>
              </a:endParaRPr>
            </a:p>
          </p:txBody>
        </p:sp>
        <p:sp>
          <p:nvSpPr>
            <p:cNvPr id="228" name="Google Shape;228;p31"/>
            <p:cNvSpPr/>
            <p:nvPr/>
          </p:nvSpPr>
          <p:spPr>
            <a:xfrm>
              <a:off x="7787345" y="4235503"/>
              <a:ext cx="124779" cy="229838"/>
            </a:xfrm>
            <a:custGeom>
              <a:rect b="b" l="l" r="r" t="t"/>
              <a:pathLst>
                <a:path extrusionOk="0" h="229838" w="124779">
                  <a:moveTo>
                    <a:pt x="91156" y="476"/>
                  </a:moveTo>
                  <a:lnTo>
                    <a:pt x="33339" y="476"/>
                  </a:lnTo>
                  <a:cubicBezTo>
                    <a:pt x="14861" y="476"/>
                    <a:pt x="-188" y="15335"/>
                    <a:pt x="2" y="33814"/>
                  </a:cubicBezTo>
                  <a:lnTo>
                    <a:pt x="2" y="105156"/>
                  </a:lnTo>
                  <a:cubicBezTo>
                    <a:pt x="-94" y="111062"/>
                    <a:pt x="4383" y="115824"/>
                    <a:pt x="10289" y="116205"/>
                  </a:cubicBezTo>
                  <a:lnTo>
                    <a:pt x="10575" y="116205"/>
                  </a:lnTo>
                  <a:cubicBezTo>
                    <a:pt x="16480" y="116205"/>
                    <a:pt x="21433" y="111443"/>
                    <a:pt x="21433" y="105442"/>
                  </a:cubicBezTo>
                  <a:lnTo>
                    <a:pt x="21433" y="39719"/>
                  </a:lnTo>
                  <a:cubicBezTo>
                    <a:pt x="21243" y="35624"/>
                    <a:pt x="24291" y="33528"/>
                    <a:pt x="27338" y="33528"/>
                  </a:cubicBezTo>
                  <a:cubicBezTo>
                    <a:pt x="30387" y="33528"/>
                    <a:pt x="33339" y="35624"/>
                    <a:pt x="33054" y="39719"/>
                  </a:cubicBezTo>
                  <a:lnTo>
                    <a:pt x="33054" y="218885"/>
                  </a:lnTo>
                  <a:cubicBezTo>
                    <a:pt x="33054" y="222980"/>
                    <a:pt x="35340" y="226504"/>
                    <a:pt x="38673" y="228410"/>
                  </a:cubicBezTo>
                  <a:cubicBezTo>
                    <a:pt x="38673" y="228410"/>
                    <a:pt x="38673" y="228410"/>
                    <a:pt x="38673" y="228410"/>
                  </a:cubicBezTo>
                  <a:lnTo>
                    <a:pt x="38959" y="228600"/>
                  </a:lnTo>
                  <a:cubicBezTo>
                    <a:pt x="38959" y="228600"/>
                    <a:pt x="39340" y="228791"/>
                    <a:pt x="39531" y="228886"/>
                  </a:cubicBezTo>
                  <a:lnTo>
                    <a:pt x="39626" y="228886"/>
                  </a:lnTo>
                  <a:cubicBezTo>
                    <a:pt x="39626" y="228886"/>
                    <a:pt x="40293" y="229171"/>
                    <a:pt x="40293" y="229171"/>
                  </a:cubicBezTo>
                  <a:lnTo>
                    <a:pt x="40578" y="229171"/>
                  </a:lnTo>
                  <a:lnTo>
                    <a:pt x="41245" y="229457"/>
                  </a:lnTo>
                  <a:lnTo>
                    <a:pt x="42197" y="229457"/>
                  </a:lnTo>
                  <a:cubicBezTo>
                    <a:pt x="42197" y="229457"/>
                    <a:pt x="42960" y="229838"/>
                    <a:pt x="43341" y="229838"/>
                  </a:cubicBezTo>
                  <a:lnTo>
                    <a:pt x="43626" y="229838"/>
                  </a:lnTo>
                  <a:cubicBezTo>
                    <a:pt x="46770" y="229838"/>
                    <a:pt x="49532" y="228505"/>
                    <a:pt x="51532" y="226504"/>
                  </a:cubicBezTo>
                  <a:cubicBezTo>
                    <a:pt x="52294" y="225743"/>
                    <a:pt x="52866" y="224790"/>
                    <a:pt x="53342" y="223838"/>
                  </a:cubicBezTo>
                  <a:cubicBezTo>
                    <a:pt x="53437" y="223647"/>
                    <a:pt x="53628" y="223456"/>
                    <a:pt x="53723" y="223266"/>
                  </a:cubicBezTo>
                  <a:cubicBezTo>
                    <a:pt x="54294" y="221933"/>
                    <a:pt x="54675" y="220504"/>
                    <a:pt x="54675" y="218885"/>
                  </a:cubicBezTo>
                  <a:lnTo>
                    <a:pt x="54675" y="141351"/>
                  </a:lnTo>
                  <a:cubicBezTo>
                    <a:pt x="54675" y="140779"/>
                    <a:pt x="54866" y="140208"/>
                    <a:pt x="54961" y="139637"/>
                  </a:cubicBezTo>
                  <a:cubicBezTo>
                    <a:pt x="56009" y="136112"/>
                    <a:pt x="58962" y="134207"/>
                    <a:pt x="62105" y="134207"/>
                  </a:cubicBezTo>
                  <a:cubicBezTo>
                    <a:pt x="65725" y="134207"/>
                    <a:pt x="69344" y="136588"/>
                    <a:pt x="69725" y="141256"/>
                  </a:cubicBezTo>
                  <a:lnTo>
                    <a:pt x="69725" y="218885"/>
                  </a:lnTo>
                  <a:cubicBezTo>
                    <a:pt x="69725" y="222980"/>
                    <a:pt x="72106" y="226409"/>
                    <a:pt x="75440" y="228124"/>
                  </a:cubicBezTo>
                  <a:cubicBezTo>
                    <a:pt x="75440" y="228124"/>
                    <a:pt x="75440" y="228124"/>
                    <a:pt x="75440" y="228124"/>
                  </a:cubicBezTo>
                  <a:lnTo>
                    <a:pt x="75821" y="228410"/>
                  </a:lnTo>
                  <a:lnTo>
                    <a:pt x="76012" y="228410"/>
                  </a:lnTo>
                  <a:cubicBezTo>
                    <a:pt x="76012" y="228410"/>
                    <a:pt x="76297" y="228600"/>
                    <a:pt x="76488" y="228695"/>
                  </a:cubicBezTo>
                  <a:lnTo>
                    <a:pt x="76964" y="228981"/>
                  </a:lnTo>
                  <a:lnTo>
                    <a:pt x="77345" y="228981"/>
                  </a:lnTo>
                  <a:cubicBezTo>
                    <a:pt x="77345" y="228981"/>
                    <a:pt x="77726" y="229267"/>
                    <a:pt x="77726" y="229267"/>
                  </a:cubicBezTo>
                  <a:lnTo>
                    <a:pt x="78298" y="229267"/>
                  </a:lnTo>
                  <a:cubicBezTo>
                    <a:pt x="78298" y="229267"/>
                    <a:pt x="78583" y="229362"/>
                    <a:pt x="78583" y="229362"/>
                  </a:cubicBezTo>
                  <a:lnTo>
                    <a:pt x="79441" y="229362"/>
                  </a:lnTo>
                  <a:cubicBezTo>
                    <a:pt x="79441" y="229362"/>
                    <a:pt x="80679" y="229457"/>
                    <a:pt x="80679" y="229457"/>
                  </a:cubicBezTo>
                  <a:cubicBezTo>
                    <a:pt x="82012" y="229457"/>
                    <a:pt x="83346" y="229076"/>
                    <a:pt x="84584" y="228600"/>
                  </a:cubicBezTo>
                  <a:cubicBezTo>
                    <a:pt x="84584" y="228600"/>
                    <a:pt x="84775" y="228600"/>
                    <a:pt x="84870" y="228505"/>
                  </a:cubicBezTo>
                  <a:cubicBezTo>
                    <a:pt x="87156" y="227552"/>
                    <a:pt x="89061" y="226028"/>
                    <a:pt x="90108" y="223838"/>
                  </a:cubicBezTo>
                  <a:cubicBezTo>
                    <a:pt x="90204" y="223456"/>
                    <a:pt x="90489" y="223171"/>
                    <a:pt x="90680" y="222885"/>
                  </a:cubicBezTo>
                  <a:cubicBezTo>
                    <a:pt x="91061" y="221837"/>
                    <a:pt x="91347" y="220789"/>
                    <a:pt x="91347" y="219742"/>
                  </a:cubicBezTo>
                  <a:lnTo>
                    <a:pt x="91347" y="39338"/>
                  </a:lnTo>
                  <a:cubicBezTo>
                    <a:pt x="91347" y="36004"/>
                    <a:pt x="94109" y="33433"/>
                    <a:pt x="97252" y="33433"/>
                  </a:cubicBezTo>
                  <a:lnTo>
                    <a:pt x="95538" y="33433"/>
                  </a:lnTo>
                  <a:cubicBezTo>
                    <a:pt x="96109" y="33338"/>
                    <a:pt x="96585" y="33147"/>
                    <a:pt x="97157" y="33147"/>
                  </a:cubicBezTo>
                  <a:cubicBezTo>
                    <a:pt x="100205" y="33147"/>
                    <a:pt x="103253" y="35243"/>
                    <a:pt x="103062" y="39338"/>
                  </a:cubicBezTo>
                  <a:lnTo>
                    <a:pt x="103062" y="105061"/>
                  </a:lnTo>
                  <a:cubicBezTo>
                    <a:pt x="103062" y="110014"/>
                    <a:pt x="106396" y="114014"/>
                    <a:pt x="110968" y="115253"/>
                  </a:cubicBezTo>
                  <a:cubicBezTo>
                    <a:pt x="111444" y="115443"/>
                    <a:pt x="111921" y="115443"/>
                    <a:pt x="112492" y="115538"/>
                  </a:cubicBezTo>
                  <a:cubicBezTo>
                    <a:pt x="112969" y="115538"/>
                    <a:pt x="113350" y="115824"/>
                    <a:pt x="113826" y="115824"/>
                  </a:cubicBezTo>
                  <a:cubicBezTo>
                    <a:pt x="114112" y="115824"/>
                    <a:pt x="114397" y="115634"/>
                    <a:pt x="114683" y="115634"/>
                  </a:cubicBezTo>
                  <a:cubicBezTo>
                    <a:pt x="120017" y="115348"/>
                    <a:pt x="124780" y="111062"/>
                    <a:pt x="124780" y="104966"/>
                  </a:cubicBezTo>
                  <a:lnTo>
                    <a:pt x="124780" y="33338"/>
                  </a:lnTo>
                  <a:cubicBezTo>
                    <a:pt x="124780" y="14859"/>
                    <a:pt x="109921" y="0"/>
                    <a:pt x="91442" y="0"/>
                  </a:cubicBezTo>
                  <a:close/>
                </a:path>
              </a:pathLst>
            </a:custGeom>
            <a:solidFill>
              <a:schemeClr val="lt2"/>
            </a:solidFill>
            <a:ln>
              <a:noFill/>
            </a:ln>
          </p:spPr>
          <p:txBody>
            <a:bodyPr anchorCtr="0" anchor="ctr" bIns="160750" lIns="321600" spcFirstLastPara="1" rIns="321600" wrap="square" tIns="160750">
              <a:noAutofit/>
            </a:bodyPr>
            <a:lstStyle/>
            <a:p>
              <a:pPr indent="0" lvl="0" marL="0" marR="0" rtl="0" algn="l">
                <a:spcBef>
                  <a:spcPts val="0"/>
                </a:spcBef>
                <a:spcAft>
                  <a:spcPts val="0"/>
                </a:spcAft>
                <a:buNone/>
              </a:pPr>
              <a:r>
                <a:t/>
              </a:r>
              <a:endParaRPr sz="6331">
                <a:solidFill>
                  <a:srgbClr val="000000"/>
                </a:solidFill>
                <a:latin typeface="Calibri"/>
                <a:ea typeface="Calibri"/>
                <a:cs typeface="Calibri"/>
                <a:sym typeface="Calibri"/>
              </a:endParaRPr>
            </a:p>
          </p:txBody>
        </p:sp>
      </p:grpSp>
      <p:sp>
        <p:nvSpPr>
          <p:cNvPr id="229" name="Google Shape;229;p31"/>
          <p:cNvSpPr txBox="1"/>
          <p:nvPr>
            <p:ph idx="1" type="subTitle"/>
          </p:nvPr>
        </p:nvSpPr>
        <p:spPr>
          <a:xfrm>
            <a:off x="231075" y="4262025"/>
            <a:ext cx="4152600" cy="714000"/>
          </a:xfrm>
          <a:prstGeom prst="rect">
            <a:avLst/>
          </a:prstGeom>
        </p:spPr>
        <p:txBody>
          <a:bodyPr anchorCtr="0" anchor="b" bIns="91425" lIns="91425" spcFirstLastPara="1" rIns="91425" wrap="square" tIns="91425">
            <a:noAutofit/>
          </a:bodyPr>
          <a:lstStyle/>
          <a:p>
            <a:pPr indent="-273050" lvl="0" marL="457200" rtl="0" algn="l">
              <a:lnSpc>
                <a:spcPct val="150000"/>
              </a:lnSpc>
              <a:spcBef>
                <a:spcPts val="0"/>
              </a:spcBef>
              <a:spcAft>
                <a:spcPts val="0"/>
              </a:spcAft>
              <a:buSzPts val="700"/>
              <a:buFont typeface="Space Grotesk"/>
              <a:buNone/>
            </a:pPr>
            <a:r>
              <a:rPr lang="en" sz="500">
                <a:latin typeface="Space Grotesk"/>
                <a:ea typeface="Space Grotesk"/>
                <a:cs typeface="Space Grotesk"/>
                <a:sym typeface="Space Grotesk"/>
              </a:rPr>
              <a:t>Gopalakrishnan, V. and Golland, P. (2022). </a:t>
            </a:r>
            <a:r>
              <a:rPr i="1" lang="en" sz="500">
                <a:latin typeface="Space Grotesk"/>
                <a:ea typeface="Space Grotesk"/>
                <a:cs typeface="Space Grotesk"/>
                <a:sym typeface="Space Grotesk"/>
              </a:rPr>
              <a:t>Fast Auto-Differentiable Digitally Reconstructed Radiographs for Solving Inverse Problems in Intraoperative Imaging</a:t>
            </a:r>
            <a:r>
              <a:rPr lang="en" sz="500">
                <a:latin typeface="Space Grotesk"/>
                <a:ea typeface="Space Grotesk"/>
                <a:cs typeface="Space Grotesk"/>
                <a:sym typeface="Space Grotesk"/>
              </a:rPr>
              <a:t>. [online] arXiv.org. Available at: https://arxiv.org/abs/2208.12737.</a:t>
            </a:r>
            <a:endParaRPr sz="500">
              <a:latin typeface="Space Grotesk"/>
              <a:ea typeface="Space Grotesk"/>
              <a:cs typeface="Space Grotesk"/>
              <a:sym typeface="Space Grotesk"/>
            </a:endParaRPr>
          </a:p>
          <a:p>
            <a:pPr indent="-292100" lvl="0" marL="457200" marR="0" rtl="0" algn="l">
              <a:lnSpc>
                <a:spcPct val="115000"/>
              </a:lnSpc>
              <a:spcBef>
                <a:spcPts val="0"/>
              </a:spcBef>
              <a:spcAft>
                <a:spcPts val="0"/>
              </a:spcAft>
              <a:buSzPts val="1000"/>
              <a:buNone/>
            </a:pPr>
            <a:r>
              <a:t/>
            </a:r>
            <a:endParaRPr sz="1000"/>
          </a:p>
        </p:txBody>
      </p:sp>
      <p:sp>
        <p:nvSpPr>
          <p:cNvPr id="230" name="Google Shape;230;p31"/>
          <p:cNvSpPr/>
          <p:nvPr/>
        </p:nvSpPr>
        <p:spPr>
          <a:xfrm>
            <a:off x="2798800" y="3072164"/>
            <a:ext cx="1084925" cy="434675"/>
          </a:xfrm>
          <a:custGeom>
            <a:rect b="b" l="l" r="r" t="t"/>
            <a:pathLst>
              <a:path extrusionOk="0" h="17387" w="43397">
                <a:moveTo>
                  <a:pt x="0" y="17388"/>
                </a:moveTo>
                <a:cubicBezTo>
                  <a:pt x="1274" y="15627"/>
                  <a:pt x="4272" y="9706"/>
                  <a:pt x="7645" y="6820"/>
                </a:cubicBezTo>
                <a:cubicBezTo>
                  <a:pt x="11018" y="3935"/>
                  <a:pt x="15777" y="375"/>
                  <a:pt x="20237" y="75"/>
                </a:cubicBezTo>
                <a:cubicBezTo>
                  <a:pt x="24697" y="-225"/>
                  <a:pt x="30543" y="2360"/>
                  <a:pt x="34403" y="5021"/>
                </a:cubicBezTo>
                <a:cubicBezTo>
                  <a:pt x="38263" y="7682"/>
                  <a:pt x="41898" y="14203"/>
                  <a:pt x="43397" y="16039"/>
                </a:cubicBezTo>
              </a:path>
            </a:pathLst>
          </a:custGeom>
          <a:noFill/>
          <a:ln cap="flat" cmpd="sng" w="9525">
            <a:solidFill>
              <a:srgbClr val="9E9E9E"/>
            </a:solidFill>
            <a:prstDash val="solid"/>
            <a:round/>
            <a:headEnd len="med" w="med" type="none"/>
            <a:tailEnd len="med" w="med" type="none"/>
          </a:ln>
        </p:spPr>
      </p:sp>
      <p:sp>
        <p:nvSpPr>
          <p:cNvPr id="231" name="Google Shape;231;p31"/>
          <p:cNvSpPr/>
          <p:nvPr/>
        </p:nvSpPr>
        <p:spPr>
          <a:xfrm>
            <a:off x="3197925" y="2679600"/>
            <a:ext cx="219222" cy="1219825"/>
          </a:xfrm>
          <a:custGeom>
            <a:rect b="b" l="l" r="r" t="t"/>
            <a:pathLst>
              <a:path extrusionOk="0" h="48793" w="20407">
                <a:moveTo>
                  <a:pt x="0" y="0"/>
                </a:moveTo>
                <a:cubicBezTo>
                  <a:pt x="2211" y="1312"/>
                  <a:pt x="9894" y="4460"/>
                  <a:pt x="13267" y="7870"/>
                </a:cubicBezTo>
                <a:cubicBezTo>
                  <a:pt x="16640" y="11280"/>
                  <a:pt x="19600" y="15927"/>
                  <a:pt x="20237" y="20461"/>
                </a:cubicBezTo>
                <a:cubicBezTo>
                  <a:pt x="20874" y="24996"/>
                  <a:pt x="19150" y="30355"/>
                  <a:pt x="17089" y="35077"/>
                </a:cubicBezTo>
                <a:cubicBezTo>
                  <a:pt x="15028" y="39799"/>
                  <a:pt x="9407" y="46507"/>
                  <a:pt x="7870" y="48793"/>
                </a:cubicBezTo>
              </a:path>
            </a:pathLst>
          </a:custGeom>
          <a:noFill/>
          <a:ln cap="flat" cmpd="sng" w="9525">
            <a:solidFill>
              <a:srgbClr val="595959"/>
            </a:solidFill>
            <a:prstDash val="solid"/>
            <a:round/>
            <a:headEnd len="med" w="med" type="none"/>
            <a:tailEnd len="med" w="med" type="none"/>
          </a:ln>
          <a:effectLst>
            <a:outerShdw blurRad="57150" rotWithShape="0" algn="bl" dir="5400000" dist="19050">
              <a:srgbClr val="9E9E9E">
                <a:alpha val="50000"/>
              </a:srgbClr>
            </a:outerShdw>
            <a:reflection blurRad="0" dir="5400000" dist="38100" endA="0" endPos="30000" fadeDir="5400012" kx="0" rotWithShape="0" algn="bl" stPos="0" sy="-100000" ky="0"/>
          </a:effectLst>
        </p:spPr>
      </p:sp>
      <p:sp>
        <p:nvSpPr>
          <p:cNvPr id="232" name="Google Shape;23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2" title="drr_-275_-25.png"/>
          <p:cNvPicPr preferRelativeResize="0"/>
          <p:nvPr/>
        </p:nvPicPr>
        <p:blipFill>
          <a:blip r:embed="rId3">
            <a:alphaModFix/>
          </a:blip>
          <a:stretch>
            <a:fillRect/>
          </a:stretch>
        </p:blipFill>
        <p:spPr>
          <a:xfrm>
            <a:off x="1204100" y="135613"/>
            <a:ext cx="3015595" cy="4872275"/>
          </a:xfrm>
          <a:prstGeom prst="rect">
            <a:avLst/>
          </a:prstGeom>
          <a:noFill/>
          <a:ln>
            <a:noFill/>
          </a:ln>
        </p:spPr>
      </p:pic>
      <p:pic>
        <p:nvPicPr>
          <p:cNvPr id="238" name="Google Shape;238;p32" title="CT.1.2.840.113704.1.111.2200.1295360720.2446.jpg"/>
          <p:cNvPicPr preferRelativeResize="0"/>
          <p:nvPr/>
        </p:nvPicPr>
        <p:blipFill rotWithShape="1">
          <a:blip r:embed="rId4">
            <a:alphaModFix/>
          </a:blip>
          <a:srcRect b="0" l="0" r="0" t="0"/>
          <a:stretch/>
        </p:blipFill>
        <p:spPr>
          <a:xfrm>
            <a:off x="-128675" y="112950"/>
            <a:ext cx="2200191" cy="4838701"/>
          </a:xfrm>
          <a:prstGeom prst="rect">
            <a:avLst/>
          </a:prstGeom>
          <a:noFill/>
          <a:ln>
            <a:noFill/>
          </a:ln>
        </p:spPr>
      </p:pic>
      <p:pic>
        <p:nvPicPr>
          <p:cNvPr id="239" name="Google Shape;239;p32" title="drr_0_0.png"/>
          <p:cNvPicPr preferRelativeResize="0"/>
          <p:nvPr/>
        </p:nvPicPr>
        <p:blipFill>
          <a:blip r:embed="rId5">
            <a:alphaModFix/>
          </a:blip>
          <a:stretch>
            <a:fillRect/>
          </a:stretch>
        </p:blipFill>
        <p:spPr>
          <a:xfrm>
            <a:off x="6234831" y="96175"/>
            <a:ext cx="2994816" cy="4838698"/>
          </a:xfrm>
          <a:prstGeom prst="rect">
            <a:avLst/>
          </a:prstGeom>
          <a:noFill/>
          <a:ln>
            <a:noFill/>
          </a:ln>
        </p:spPr>
      </p:pic>
      <p:pic>
        <p:nvPicPr>
          <p:cNvPr id="240" name="Google Shape;240;p32" title="CT.1.2.840.113704.1.111.2200.1295360768.2447.jpg"/>
          <p:cNvPicPr preferRelativeResize="0"/>
          <p:nvPr/>
        </p:nvPicPr>
        <p:blipFill>
          <a:blip r:embed="rId6">
            <a:alphaModFix/>
          </a:blip>
          <a:stretch>
            <a:fillRect/>
          </a:stretch>
        </p:blipFill>
        <p:spPr>
          <a:xfrm>
            <a:off x="4168291" y="96175"/>
            <a:ext cx="2200191" cy="4838701"/>
          </a:xfrm>
          <a:prstGeom prst="rect">
            <a:avLst/>
          </a:prstGeom>
          <a:noFill/>
          <a:ln>
            <a:noFill/>
          </a:ln>
        </p:spPr>
      </p:pic>
      <p:sp>
        <p:nvSpPr>
          <p:cNvPr id="241" name="Google Shape;24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32"/>
          <p:cNvSpPr txBox="1"/>
          <p:nvPr/>
        </p:nvSpPr>
        <p:spPr>
          <a:xfrm>
            <a:off x="150" y="1625"/>
            <a:ext cx="9144000" cy="361200"/>
          </a:xfrm>
          <a:prstGeom prst="rect">
            <a:avLst/>
          </a:prstGeom>
          <a:solidFill>
            <a:srgbClr val="434343"/>
          </a:solid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200">
                <a:solidFill>
                  <a:schemeClr val="dk1"/>
                </a:solidFill>
                <a:latin typeface="Hind"/>
                <a:ea typeface="Hind"/>
                <a:cs typeface="Hind"/>
                <a:sym typeface="Hind"/>
              </a:rPr>
              <a:t>Real X-ray				DRR					Real X-ray					DRR</a:t>
            </a:r>
            <a:endParaRPr sz="1200">
              <a:solidFill>
                <a:schemeClr val="dk1"/>
              </a:solidFill>
              <a:latin typeface="Hind"/>
              <a:ea typeface="Hind"/>
              <a:cs typeface="Hind"/>
              <a:sym typeface="Hi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3" title="drr_-225_-225.png"/>
          <p:cNvPicPr preferRelativeResize="0"/>
          <p:nvPr/>
        </p:nvPicPr>
        <p:blipFill>
          <a:blip r:embed="rId3">
            <a:alphaModFix/>
          </a:blip>
          <a:stretch>
            <a:fillRect/>
          </a:stretch>
        </p:blipFill>
        <p:spPr>
          <a:xfrm>
            <a:off x="99300" y="78925"/>
            <a:ext cx="2994816" cy="4838698"/>
          </a:xfrm>
          <a:prstGeom prst="rect">
            <a:avLst/>
          </a:prstGeom>
          <a:noFill/>
          <a:ln>
            <a:noFill/>
          </a:ln>
        </p:spPr>
      </p:pic>
      <p:pic>
        <p:nvPicPr>
          <p:cNvPr id="248" name="Google Shape;248;p33" title="drr_-250_300.png"/>
          <p:cNvPicPr preferRelativeResize="0"/>
          <p:nvPr/>
        </p:nvPicPr>
        <p:blipFill>
          <a:blip r:embed="rId4">
            <a:alphaModFix/>
          </a:blip>
          <a:stretch>
            <a:fillRect/>
          </a:stretch>
        </p:blipFill>
        <p:spPr>
          <a:xfrm>
            <a:off x="3117241" y="44800"/>
            <a:ext cx="2994816" cy="4838698"/>
          </a:xfrm>
          <a:prstGeom prst="rect">
            <a:avLst/>
          </a:prstGeom>
          <a:noFill/>
          <a:ln>
            <a:noFill/>
          </a:ln>
        </p:spPr>
      </p:pic>
      <p:pic>
        <p:nvPicPr>
          <p:cNvPr id="249" name="Google Shape;249;p33" title="drr_300_-25.png"/>
          <p:cNvPicPr preferRelativeResize="0"/>
          <p:nvPr/>
        </p:nvPicPr>
        <p:blipFill>
          <a:blip r:embed="rId5">
            <a:alphaModFix/>
          </a:blip>
          <a:stretch>
            <a:fillRect/>
          </a:stretch>
        </p:blipFill>
        <p:spPr>
          <a:xfrm>
            <a:off x="6135174" y="78925"/>
            <a:ext cx="2952576" cy="4770451"/>
          </a:xfrm>
          <a:prstGeom prst="rect">
            <a:avLst/>
          </a:prstGeom>
          <a:noFill/>
          <a:ln>
            <a:noFill/>
          </a:ln>
        </p:spPr>
      </p:pic>
      <p:sp>
        <p:nvSpPr>
          <p:cNvPr id="250" name="Google Shape;25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33"/>
          <p:cNvSpPr txBox="1"/>
          <p:nvPr/>
        </p:nvSpPr>
        <p:spPr>
          <a:xfrm>
            <a:off x="3388225" y="209025"/>
            <a:ext cx="25272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Hind"/>
                <a:ea typeface="Hind"/>
                <a:cs typeface="Hind"/>
                <a:sym typeface="Hind"/>
              </a:rPr>
              <a:t>Different angles obtained with the diffDRR method of the NMDID dataset.</a:t>
            </a:r>
            <a:endParaRPr sz="1200">
              <a:solidFill>
                <a:schemeClr val="dk1"/>
              </a:solidFill>
              <a:latin typeface="Hind"/>
              <a:ea typeface="Hind"/>
              <a:cs typeface="Hind"/>
              <a:sym typeface="Hi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127400" y="1143125"/>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Automatic 3D Segmentation</a:t>
            </a:r>
            <a:endParaRPr/>
          </a:p>
        </p:txBody>
      </p:sp>
      <p:sp>
        <p:nvSpPr>
          <p:cNvPr id="257" name="Google Shape;257;p34"/>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06</a:t>
            </a:r>
            <a:endParaRPr>
              <a:solidFill>
                <a:schemeClr val="dk1"/>
              </a:solidFill>
            </a:endParaRPr>
          </a:p>
        </p:txBody>
      </p:sp>
      <p:cxnSp>
        <p:nvCxnSpPr>
          <p:cNvPr id="258" name="Google Shape;258;p34"/>
          <p:cNvCxnSpPr/>
          <p:nvPr/>
        </p:nvCxnSpPr>
        <p:spPr>
          <a:xfrm>
            <a:off x="312925" y="4109925"/>
            <a:ext cx="3696000" cy="0"/>
          </a:xfrm>
          <a:prstGeom prst="straightConnector1">
            <a:avLst/>
          </a:prstGeom>
          <a:noFill/>
          <a:ln cap="flat" cmpd="sng" w="9525">
            <a:solidFill>
              <a:schemeClr val="dk1"/>
            </a:solidFill>
            <a:prstDash val="solid"/>
            <a:round/>
            <a:headEnd len="med" w="med" type="none"/>
            <a:tailEnd len="med" w="med" type="none"/>
          </a:ln>
        </p:spPr>
      </p:cxnSp>
      <p:sp>
        <p:nvSpPr>
          <p:cNvPr id="259" name="Google Shape;25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idx="1" type="subTitle"/>
          </p:nvPr>
        </p:nvSpPr>
        <p:spPr>
          <a:xfrm>
            <a:off x="191150" y="1366350"/>
            <a:ext cx="4014300" cy="1569300"/>
          </a:xfrm>
          <a:prstGeom prst="rect">
            <a:avLst/>
          </a:prstGeom>
        </p:spPr>
        <p:txBody>
          <a:bodyPr anchorCtr="0" anchor="b" bIns="91425" lIns="91425" spcFirstLastPara="1" rIns="91425" wrap="square" tIns="91425">
            <a:noAutofit/>
          </a:bodyPr>
          <a:lstStyle/>
          <a:p>
            <a:pPr indent="-336550" lvl="0" marL="457200" marR="0" rtl="0" algn="l">
              <a:lnSpc>
                <a:spcPct val="115000"/>
              </a:lnSpc>
              <a:spcBef>
                <a:spcPts val="0"/>
              </a:spcBef>
              <a:spcAft>
                <a:spcPts val="0"/>
              </a:spcAft>
              <a:buSzPts val="1700"/>
              <a:buNone/>
            </a:pPr>
            <a:r>
              <a:t/>
            </a:r>
            <a:endParaRPr b="1" sz="1300"/>
          </a:p>
          <a:p>
            <a:pPr indent="-336550" lvl="0" marL="457200" marR="0" rtl="0" algn="l">
              <a:lnSpc>
                <a:spcPct val="115000"/>
              </a:lnSpc>
              <a:spcBef>
                <a:spcPts val="0"/>
              </a:spcBef>
              <a:spcAft>
                <a:spcPts val="0"/>
              </a:spcAft>
              <a:buSzPts val="1700"/>
              <a:buNone/>
            </a:pPr>
            <a:r>
              <a:t/>
            </a:r>
            <a:endParaRPr sz="1300"/>
          </a:p>
          <a:p>
            <a:pPr indent="-311150" lvl="0" marL="457200" rtl="0" algn="l">
              <a:lnSpc>
                <a:spcPct val="115000"/>
              </a:lnSpc>
              <a:spcBef>
                <a:spcPts val="0"/>
              </a:spcBef>
              <a:spcAft>
                <a:spcPts val="0"/>
              </a:spcAft>
              <a:buSzPts val="1300"/>
              <a:buNone/>
            </a:pPr>
            <a:r>
              <a:rPr lang="en" sz="1300"/>
              <a:t>- </a:t>
            </a:r>
            <a:r>
              <a:rPr b="1" lang="en" sz="1300"/>
              <a:t>Need</a:t>
            </a:r>
            <a:r>
              <a:rPr lang="en" sz="1300"/>
              <a:t>: fast, high-quality bone segmentation from CT/MRI. </a:t>
            </a:r>
            <a:endParaRPr sz="1300"/>
          </a:p>
          <a:p>
            <a:pPr indent="-311150" lvl="0" marL="457200" rtl="0" algn="l">
              <a:lnSpc>
                <a:spcPct val="115000"/>
              </a:lnSpc>
              <a:spcBef>
                <a:spcPts val="0"/>
              </a:spcBef>
              <a:spcAft>
                <a:spcPts val="0"/>
              </a:spcAft>
              <a:buSzPts val="1300"/>
              <a:buNone/>
            </a:pPr>
            <a:r>
              <a:rPr lang="en" sz="1300"/>
              <a:t>- Evaluated options → chose </a:t>
            </a:r>
            <a:r>
              <a:rPr b="1" lang="en" sz="1300"/>
              <a:t>TotalSegmentator</a:t>
            </a:r>
            <a:r>
              <a:rPr lang="en" sz="1300"/>
              <a:t>:</a:t>
            </a:r>
            <a:endParaRPr sz="1300"/>
          </a:p>
          <a:p>
            <a:pPr indent="-311150" lvl="1" marL="914400" rtl="0" algn="ctr">
              <a:lnSpc>
                <a:spcPct val="115000"/>
              </a:lnSpc>
              <a:spcBef>
                <a:spcPts val="0"/>
              </a:spcBef>
              <a:spcAft>
                <a:spcPts val="0"/>
              </a:spcAft>
              <a:buSzPts val="1300"/>
              <a:buNone/>
            </a:pPr>
            <a:r>
              <a:rPr lang="en" sz="1300"/>
              <a:t>• Trained on large datasets. </a:t>
            </a:r>
            <a:endParaRPr sz="1300"/>
          </a:p>
          <a:p>
            <a:pPr indent="-311150" lvl="1" marL="914400" rtl="0" algn="ctr">
              <a:lnSpc>
                <a:spcPct val="115000"/>
              </a:lnSpc>
              <a:spcBef>
                <a:spcPts val="0"/>
              </a:spcBef>
              <a:spcAft>
                <a:spcPts val="0"/>
              </a:spcAft>
              <a:buSzPts val="1300"/>
              <a:buNone/>
            </a:pPr>
            <a:r>
              <a:rPr lang="en" sz="1300"/>
              <a:t>• Dice ≈ 0.943 for bones. </a:t>
            </a:r>
            <a:endParaRPr sz="1300"/>
          </a:p>
          <a:p>
            <a:pPr indent="-311150" lvl="0" marL="457200" rtl="0" algn="l">
              <a:lnSpc>
                <a:spcPct val="115000"/>
              </a:lnSpc>
              <a:spcBef>
                <a:spcPts val="0"/>
              </a:spcBef>
              <a:spcAft>
                <a:spcPts val="0"/>
              </a:spcAft>
              <a:buSzPts val="1300"/>
              <a:buNone/>
            </a:pPr>
            <a:r>
              <a:rPr lang="en" sz="1300"/>
              <a:t>- Automated tibia segmentation.</a:t>
            </a:r>
            <a:endParaRPr sz="1300"/>
          </a:p>
          <a:p>
            <a:pPr indent="-311150" lvl="0" marL="457200" rtl="0" algn="l">
              <a:lnSpc>
                <a:spcPct val="115000"/>
              </a:lnSpc>
              <a:spcBef>
                <a:spcPts val="0"/>
              </a:spcBef>
              <a:spcAft>
                <a:spcPts val="0"/>
              </a:spcAft>
              <a:buSzPts val="1300"/>
              <a:buNone/>
            </a:pPr>
            <a:r>
              <a:rPr lang="en" sz="1300"/>
              <a:t>- For 15 masks ~30 min</a:t>
            </a:r>
            <a:endParaRPr sz="1300"/>
          </a:p>
        </p:txBody>
      </p:sp>
      <p:sp>
        <p:nvSpPr>
          <p:cNvPr id="265" name="Google Shape;265;p35"/>
          <p:cNvSpPr txBox="1"/>
          <p:nvPr>
            <p:ph idx="1" type="subTitle"/>
          </p:nvPr>
        </p:nvSpPr>
        <p:spPr>
          <a:xfrm>
            <a:off x="0" y="4492575"/>
            <a:ext cx="5537100" cy="624000"/>
          </a:xfrm>
          <a:prstGeom prst="rect">
            <a:avLst/>
          </a:prstGeom>
        </p:spPr>
        <p:txBody>
          <a:bodyPr anchorCtr="0" anchor="b" bIns="91425" lIns="91425" spcFirstLastPara="1" rIns="91425" wrap="square" tIns="91425">
            <a:noAutofit/>
          </a:bodyPr>
          <a:lstStyle/>
          <a:p>
            <a:pPr indent="0" lvl="0" marL="457200" rtl="0" algn="l">
              <a:lnSpc>
                <a:spcPct val="150000"/>
              </a:lnSpc>
              <a:spcBef>
                <a:spcPts val="0"/>
              </a:spcBef>
              <a:spcAft>
                <a:spcPts val="0"/>
              </a:spcAft>
              <a:buNone/>
            </a:pPr>
            <a:r>
              <a:t/>
            </a:r>
            <a:endParaRPr sz="500">
              <a:latin typeface="Space Grotesk"/>
              <a:ea typeface="Space Grotesk"/>
              <a:cs typeface="Space Grotesk"/>
              <a:sym typeface="Space Grotesk"/>
            </a:endParaRPr>
          </a:p>
          <a:p>
            <a:pPr indent="-260350" lvl="0" marL="457200" rtl="0" algn="l">
              <a:lnSpc>
                <a:spcPct val="150000"/>
              </a:lnSpc>
              <a:spcBef>
                <a:spcPts val="1200"/>
              </a:spcBef>
              <a:spcAft>
                <a:spcPts val="0"/>
              </a:spcAft>
              <a:buSzPts val="500"/>
              <a:buFont typeface="Space Grotesk"/>
              <a:buNone/>
            </a:pPr>
            <a:r>
              <a:rPr lang="en" sz="500">
                <a:latin typeface="Space Grotesk"/>
                <a:ea typeface="Space Grotesk"/>
                <a:cs typeface="Space Grotesk"/>
                <a:sym typeface="Space Grotesk"/>
              </a:rPr>
              <a:t>Jakob Wasserthal, Breit, H.-C., Meyer, M.T., Pradella, M., Hinck, D., Sauter, A., Heye, T., Boll, D.T., Cyriac, J., Yang, S., Bach, M. and Segeroth, M. (2023). TotalSegmentator: Robust Segmentation of 104 Anatomic Structures in CT Images. Radiology, 5(5). doi:https://doi.org/10.1148/ryai.230024.</a:t>
            </a:r>
            <a:r>
              <a:rPr lang="en" sz="1200">
                <a:solidFill>
                  <a:srgbClr val="000000"/>
                </a:solidFill>
                <a:latin typeface="Arial"/>
                <a:ea typeface="Arial"/>
                <a:cs typeface="Arial"/>
                <a:sym typeface="Arial"/>
              </a:rPr>
              <a:t>.</a:t>
            </a:r>
            <a:endParaRPr sz="1000"/>
          </a:p>
        </p:txBody>
      </p:sp>
      <p:pic>
        <p:nvPicPr>
          <p:cNvPr id="266" name="Google Shape;266;p35"/>
          <p:cNvPicPr preferRelativeResize="0"/>
          <p:nvPr/>
        </p:nvPicPr>
        <p:blipFill rotWithShape="1">
          <a:blip r:embed="rId3">
            <a:alphaModFix/>
          </a:blip>
          <a:srcRect b="0" l="0" r="0" t="6812"/>
          <a:stretch/>
        </p:blipFill>
        <p:spPr>
          <a:xfrm>
            <a:off x="4789050" y="245400"/>
            <a:ext cx="3705225" cy="3657025"/>
          </a:xfrm>
          <a:prstGeom prst="rect">
            <a:avLst/>
          </a:prstGeom>
          <a:noFill/>
          <a:ln>
            <a:noFill/>
          </a:ln>
        </p:spPr>
      </p:pic>
      <p:sp>
        <p:nvSpPr>
          <p:cNvPr id="267" name="Google Shape;267;p35"/>
          <p:cNvSpPr txBox="1"/>
          <p:nvPr>
            <p:ph idx="1" type="subTitle"/>
          </p:nvPr>
        </p:nvSpPr>
        <p:spPr>
          <a:xfrm>
            <a:off x="4244800" y="3484525"/>
            <a:ext cx="5537100" cy="624000"/>
          </a:xfrm>
          <a:prstGeom prst="rect">
            <a:avLst/>
          </a:prstGeom>
        </p:spPr>
        <p:txBody>
          <a:bodyPr anchorCtr="0" anchor="b" bIns="91425" lIns="91425" spcFirstLastPara="1" rIns="91425" wrap="square" tIns="91425">
            <a:noAutofit/>
          </a:bodyPr>
          <a:lstStyle/>
          <a:p>
            <a:pPr indent="0" lvl="0" marL="457200" rtl="0" algn="l">
              <a:lnSpc>
                <a:spcPct val="150000"/>
              </a:lnSpc>
              <a:spcBef>
                <a:spcPts val="0"/>
              </a:spcBef>
              <a:spcAft>
                <a:spcPts val="0"/>
              </a:spcAft>
              <a:buNone/>
            </a:pPr>
            <a:r>
              <a:t/>
            </a:r>
            <a:endParaRPr sz="500">
              <a:latin typeface="Space Grotesk"/>
              <a:ea typeface="Space Grotesk"/>
              <a:cs typeface="Space Grotesk"/>
              <a:sym typeface="Space Grotesk"/>
            </a:endParaRPr>
          </a:p>
          <a:p>
            <a:pPr indent="-266700" lvl="0" marL="457200" rtl="0" algn="l">
              <a:lnSpc>
                <a:spcPct val="150000"/>
              </a:lnSpc>
              <a:spcBef>
                <a:spcPts val="1200"/>
              </a:spcBef>
              <a:spcAft>
                <a:spcPts val="0"/>
              </a:spcAft>
              <a:buSzPts val="600"/>
              <a:buFont typeface="Space Grotesk"/>
              <a:buNone/>
            </a:pPr>
            <a:r>
              <a:rPr lang="en" sz="600">
                <a:latin typeface="Space Grotesk"/>
                <a:ea typeface="Space Grotesk"/>
                <a:cs typeface="Space Grotesk"/>
                <a:sym typeface="Space Grotesk"/>
              </a:rPr>
              <a:t>First </a:t>
            </a:r>
            <a:r>
              <a:rPr lang="en" sz="600">
                <a:latin typeface="Space Grotesk"/>
                <a:ea typeface="Space Grotesk"/>
                <a:cs typeface="Space Grotesk"/>
                <a:sym typeface="Space Grotesk"/>
              </a:rPr>
              <a:t>attempt</a:t>
            </a:r>
            <a:r>
              <a:rPr lang="en" sz="600">
                <a:latin typeface="Space Grotesk"/>
                <a:ea typeface="Space Grotesk"/>
                <a:cs typeface="Space Grotesk"/>
                <a:sym typeface="Space Grotesk"/>
              </a:rPr>
              <a:t> using OIA dataset and MRI model.</a:t>
            </a:r>
            <a:endParaRPr sz="1100"/>
          </a:p>
        </p:txBody>
      </p:sp>
      <p:pic>
        <p:nvPicPr>
          <p:cNvPr id="268" name="Google Shape;268;p35" title="Screenshot from 2025-08-11 15-29-05.png"/>
          <p:cNvPicPr preferRelativeResize="0"/>
          <p:nvPr/>
        </p:nvPicPr>
        <p:blipFill rotWithShape="1">
          <a:blip r:embed="rId4">
            <a:alphaModFix/>
          </a:blip>
          <a:srcRect b="48103" l="10288" r="54918" t="40585"/>
          <a:stretch/>
        </p:blipFill>
        <p:spPr>
          <a:xfrm>
            <a:off x="394050" y="3407175"/>
            <a:ext cx="4135798" cy="562625"/>
          </a:xfrm>
          <a:prstGeom prst="rect">
            <a:avLst/>
          </a:prstGeom>
          <a:noFill/>
          <a:ln>
            <a:noFill/>
          </a:ln>
        </p:spPr>
      </p:pic>
      <p:sp>
        <p:nvSpPr>
          <p:cNvPr id="269" name="Google Shape;26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35"/>
          <p:cNvSpPr txBox="1"/>
          <p:nvPr>
            <p:ph idx="1" type="subTitle"/>
          </p:nvPr>
        </p:nvSpPr>
        <p:spPr>
          <a:xfrm>
            <a:off x="-38250" y="4108525"/>
            <a:ext cx="5800200" cy="562500"/>
          </a:xfrm>
          <a:prstGeom prst="rect">
            <a:avLst/>
          </a:prstGeom>
        </p:spPr>
        <p:txBody>
          <a:bodyPr anchorCtr="0" anchor="b" bIns="91425" lIns="91425" spcFirstLastPara="1" rIns="91425" wrap="square" tIns="91425">
            <a:noAutofit/>
          </a:bodyPr>
          <a:lstStyle/>
          <a:p>
            <a:pPr indent="-336550" lvl="0" marL="457200" marR="0" rtl="0" algn="l">
              <a:lnSpc>
                <a:spcPct val="115000"/>
              </a:lnSpc>
              <a:spcBef>
                <a:spcPts val="0"/>
              </a:spcBef>
              <a:spcAft>
                <a:spcPts val="0"/>
              </a:spcAft>
              <a:buSzPts val="1700"/>
              <a:buNone/>
            </a:pPr>
            <a:r>
              <a:t/>
            </a:r>
            <a:endParaRPr b="1" sz="1300"/>
          </a:p>
          <a:p>
            <a:pPr indent="0" lvl="0" marL="457200" marR="0" rtl="0" algn="l">
              <a:lnSpc>
                <a:spcPct val="115000"/>
              </a:lnSpc>
              <a:spcBef>
                <a:spcPts val="0"/>
              </a:spcBef>
              <a:spcAft>
                <a:spcPts val="0"/>
              </a:spcAft>
              <a:buNone/>
            </a:pPr>
            <a:r>
              <a:rPr lang="en" sz="1300"/>
              <a:t>We just followed the documentation on the official repository, our script is commented with all the steps.</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6"/>
          <p:cNvPicPr preferRelativeResize="0"/>
          <p:nvPr/>
        </p:nvPicPr>
        <p:blipFill rotWithShape="1">
          <a:blip r:embed="rId3">
            <a:alphaModFix/>
          </a:blip>
          <a:srcRect b="24572" l="45165" r="30453" t="11587"/>
          <a:stretch/>
        </p:blipFill>
        <p:spPr>
          <a:xfrm>
            <a:off x="422175" y="119225"/>
            <a:ext cx="2046150" cy="2242900"/>
          </a:xfrm>
          <a:prstGeom prst="rect">
            <a:avLst/>
          </a:prstGeom>
          <a:noFill/>
          <a:ln>
            <a:noFill/>
          </a:ln>
        </p:spPr>
      </p:pic>
      <p:pic>
        <p:nvPicPr>
          <p:cNvPr id="276" name="Google Shape;276;p36" title="Screenshot from 2025-07-16 15-19-25.png"/>
          <p:cNvPicPr preferRelativeResize="0"/>
          <p:nvPr/>
        </p:nvPicPr>
        <p:blipFill rotWithShape="1">
          <a:blip r:embed="rId4">
            <a:alphaModFix/>
          </a:blip>
          <a:srcRect b="19491" l="34915" r="15796" t="9243"/>
          <a:stretch/>
        </p:blipFill>
        <p:spPr>
          <a:xfrm>
            <a:off x="2594875" y="119225"/>
            <a:ext cx="4099630" cy="2242900"/>
          </a:xfrm>
          <a:prstGeom prst="rect">
            <a:avLst/>
          </a:prstGeom>
          <a:noFill/>
          <a:ln>
            <a:noFill/>
          </a:ln>
        </p:spPr>
      </p:pic>
      <p:pic>
        <p:nvPicPr>
          <p:cNvPr id="277" name="Google Shape;277;p36" title="Screenshot from 2025-07-16 15-19-32.png"/>
          <p:cNvPicPr preferRelativeResize="0"/>
          <p:nvPr/>
        </p:nvPicPr>
        <p:blipFill rotWithShape="1">
          <a:blip r:embed="rId5">
            <a:alphaModFix/>
          </a:blip>
          <a:srcRect b="36917" l="50938" r="30300" t="12929"/>
          <a:stretch/>
        </p:blipFill>
        <p:spPr>
          <a:xfrm>
            <a:off x="6796725" y="119225"/>
            <a:ext cx="2005012" cy="2242900"/>
          </a:xfrm>
          <a:prstGeom prst="rect">
            <a:avLst/>
          </a:prstGeom>
          <a:noFill/>
          <a:ln>
            <a:noFill/>
          </a:ln>
        </p:spPr>
      </p:pic>
      <p:pic>
        <p:nvPicPr>
          <p:cNvPr id="278" name="Google Shape;278;p36" title="Screenshot from 2025-07-16 15-20-25.png"/>
          <p:cNvPicPr preferRelativeResize="0"/>
          <p:nvPr/>
        </p:nvPicPr>
        <p:blipFill rotWithShape="1">
          <a:blip r:embed="rId6">
            <a:alphaModFix/>
          </a:blip>
          <a:srcRect b="23543" l="23913" r="0" t="11563"/>
          <a:stretch/>
        </p:blipFill>
        <p:spPr>
          <a:xfrm>
            <a:off x="1248525" y="2423950"/>
            <a:ext cx="6725627" cy="2400301"/>
          </a:xfrm>
          <a:prstGeom prst="rect">
            <a:avLst/>
          </a:prstGeom>
          <a:noFill/>
          <a:ln>
            <a:noFill/>
          </a:ln>
        </p:spPr>
      </p:pic>
      <p:sp>
        <p:nvSpPr>
          <p:cNvPr id="279" name="Google Shape;27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36"/>
          <p:cNvSpPr txBox="1"/>
          <p:nvPr>
            <p:ph idx="1" type="subTitle"/>
          </p:nvPr>
        </p:nvSpPr>
        <p:spPr>
          <a:xfrm>
            <a:off x="-115225" y="4580950"/>
            <a:ext cx="6230400" cy="562500"/>
          </a:xfrm>
          <a:prstGeom prst="rect">
            <a:avLst/>
          </a:prstGeom>
        </p:spPr>
        <p:txBody>
          <a:bodyPr anchorCtr="0" anchor="b" bIns="91425" lIns="91425" spcFirstLastPara="1" rIns="91425" wrap="square" tIns="91425">
            <a:noAutofit/>
          </a:bodyPr>
          <a:lstStyle/>
          <a:p>
            <a:pPr indent="-336550" lvl="0" marL="457200" marR="0" rtl="0" algn="l">
              <a:lnSpc>
                <a:spcPct val="115000"/>
              </a:lnSpc>
              <a:spcBef>
                <a:spcPts val="0"/>
              </a:spcBef>
              <a:spcAft>
                <a:spcPts val="0"/>
              </a:spcAft>
              <a:buSzPts val="1700"/>
              <a:buNone/>
            </a:pPr>
            <a:r>
              <a:t/>
            </a:r>
            <a:endParaRPr b="1" sz="1300"/>
          </a:p>
          <a:p>
            <a:pPr indent="0" lvl="0" marL="457200" marR="0" rtl="0" algn="l">
              <a:lnSpc>
                <a:spcPct val="115000"/>
              </a:lnSpc>
              <a:spcBef>
                <a:spcPts val="0"/>
              </a:spcBef>
              <a:spcAft>
                <a:spcPts val="0"/>
              </a:spcAft>
              <a:buNone/>
            </a:pPr>
            <a:r>
              <a:rPr lang="en" sz="1300"/>
              <a:t>We were able to obtain good tibia segmentation of 23 out of 30 subjects.</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type="title"/>
          </p:nvPr>
        </p:nvSpPr>
        <p:spPr>
          <a:xfrm>
            <a:off x="127400" y="1143125"/>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Post-processing Segmentation</a:t>
            </a:r>
            <a:endParaRPr/>
          </a:p>
        </p:txBody>
      </p:sp>
      <p:sp>
        <p:nvSpPr>
          <p:cNvPr id="286" name="Google Shape;286;p37"/>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07</a:t>
            </a:r>
            <a:endParaRPr>
              <a:solidFill>
                <a:schemeClr val="dk1"/>
              </a:solidFill>
            </a:endParaRPr>
          </a:p>
        </p:txBody>
      </p:sp>
      <p:cxnSp>
        <p:nvCxnSpPr>
          <p:cNvPr id="287" name="Google Shape;287;p37"/>
          <p:cNvCxnSpPr/>
          <p:nvPr/>
        </p:nvCxnSpPr>
        <p:spPr>
          <a:xfrm>
            <a:off x="312925" y="4109925"/>
            <a:ext cx="3696000" cy="0"/>
          </a:xfrm>
          <a:prstGeom prst="straightConnector1">
            <a:avLst/>
          </a:prstGeom>
          <a:noFill/>
          <a:ln cap="flat" cmpd="sng" w="9525">
            <a:solidFill>
              <a:schemeClr val="dk1"/>
            </a:solidFill>
            <a:prstDash val="solid"/>
            <a:round/>
            <a:headEnd len="med" w="med" type="none"/>
            <a:tailEnd len="med" w="med" type="none"/>
          </a:ln>
        </p:spPr>
      </p:cxnSp>
      <p:sp>
        <p:nvSpPr>
          <p:cNvPr id="288" name="Google Shape;28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idx="1" type="subTitle"/>
          </p:nvPr>
        </p:nvSpPr>
        <p:spPr>
          <a:xfrm>
            <a:off x="0" y="239750"/>
            <a:ext cx="4014300" cy="2037600"/>
          </a:xfrm>
          <a:prstGeom prst="rect">
            <a:avLst/>
          </a:prstGeom>
        </p:spPr>
        <p:txBody>
          <a:bodyPr anchorCtr="0" anchor="b" bIns="91425" lIns="91425" spcFirstLastPara="1" rIns="91425" wrap="square" tIns="91425">
            <a:noAutofit/>
          </a:bodyPr>
          <a:lstStyle/>
          <a:p>
            <a:pPr indent="-336550" lvl="0" marL="457200" marR="0" rtl="0" algn="l">
              <a:lnSpc>
                <a:spcPct val="115000"/>
              </a:lnSpc>
              <a:spcBef>
                <a:spcPts val="0"/>
              </a:spcBef>
              <a:spcAft>
                <a:spcPts val="0"/>
              </a:spcAft>
              <a:buSzPts val="1700"/>
              <a:buNone/>
            </a:pPr>
            <a:r>
              <a:rPr lang="en" sz="1300"/>
              <a:t>Since we </a:t>
            </a:r>
            <a:r>
              <a:rPr lang="en" sz="1300"/>
              <a:t>needed</a:t>
            </a:r>
            <a:r>
              <a:rPr lang="en" sz="1300"/>
              <a:t> to have the tibias separated between left and right, as well as clean masks:</a:t>
            </a:r>
            <a:endParaRPr sz="1300"/>
          </a:p>
          <a:p>
            <a:pPr indent="-336550" lvl="0" marL="457200" marR="0" rtl="0" algn="l">
              <a:lnSpc>
                <a:spcPct val="115000"/>
              </a:lnSpc>
              <a:spcBef>
                <a:spcPts val="0"/>
              </a:spcBef>
              <a:spcAft>
                <a:spcPts val="0"/>
              </a:spcAft>
              <a:buSzPts val="1700"/>
              <a:buNone/>
            </a:pPr>
            <a:r>
              <a:rPr lang="en" sz="1300"/>
              <a:t>- Removed small blobs via </a:t>
            </a:r>
            <a:r>
              <a:rPr b="1" lang="en" sz="1300"/>
              <a:t>connected components.</a:t>
            </a:r>
            <a:endParaRPr b="1" sz="1300"/>
          </a:p>
          <a:p>
            <a:pPr indent="-336550" lvl="0" marL="457200" marR="0" rtl="0" algn="l">
              <a:lnSpc>
                <a:spcPct val="115000"/>
              </a:lnSpc>
              <a:spcBef>
                <a:spcPts val="0"/>
              </a:spcBef>
              <a:spcAft>
                <a:spcPts val="0"/>
              </a:spcAft>
              <a:buSzPts val="1700"/>
              <a:buNone/>
            </a:pPr>
            <a:r>
              <a:rPr lang="en" sz="1300"/>
              <a:t>- Separated left vs right tibia automatically. </a:t>
            </a:r>
            <a:endParaRPr sz="1300"/>
          </a:p>
          <a:p>
            <a:pPr indent="-336550" lvl="0" marL="457200" marR="0" rtl="0" algn="l">
              <a:lnSpc>
                <a:spcPct val="115000"/>
              </a:lnSpc>
              <a:spcBef>
                <a:spcPts val="0"/>
              </a:spcBef>
              <a:spcAft>
                <a:spcPts val="0"/>
              </a:spcAft>
              <a:buSzPts val="1700"/>
              <a:buNone/>
            </a:pPr>
            <a:r>
              <a:rPr lang="en" sz="1300"/>
              <a:t>- Result: clean, well-isolated masks ready for modeling.</a:t>
            </a:r>
            <a:endParaRPr sz="1300"/>
          </a:p>
        </p:txBody>
      </p:sp>
      <p:pic>
        <p:nvPicPr>
          <p:cNvPr id="294" name="Google Shape;294;p38" title="preview_100308.png"/>
          <p:cNvPicPr preferRelativeResize="0"/>
          <p:nvPr/>
        </p:nvPicPr>
        <p:blipFill>
          <a:blip r:embed="rId3">
            <a:alphaModFix/>
          </a:blip>
          <a:stretch>
            <a:fillRect/>
          </a:stretch>
        </p:blipFill>
        <p:spPr>
          <a:xfrm>
            <a:off x="622325" y="2452050"/>
            <a:ext cx="2391876" cy="2391876"/>
          </a:xfrm>
          <a:prstGeom prst="rect">
            <a:avLst/>
          </a:prstGeom>
          <a:noFill/>
          <a:ln>
            <a:noFill/>
          </a:ln>
        </p:spPr>
      </p:pic>
      <p:pic>
        <p:nvPicPr>
          <p:cNvPr id="295" name="Google Shape;295;p38" title="preview_100324.png"/>
          <p:cNvPicPr preferRelativeResize="0"/>
          <p:nvPr/>
        </p:nvPicPr>
        <p:blipFill>
          <a:blip r:embed="rId4">
            <a:alphaModFix/>
          </a:blip>
          <a:stretch>
            <a:fillRect/>
          </a:stretch>
        </p:blipFill>
        <p:spPr>
          <a:xfrm>
            <a:off x="3365550" y="2452050"/>
            <a:ext cx="2391876" cy="2391876"/>
          </a:xfrm>
          <a:prstGeom prst="rect">
            <a:avLst/>
          </a:prstGeom>
          <a:noFill/>
          <a:ln>
            <a:noFill/>
          </a:ln>
        </p:spPr>
      </p:pic>
      <p:pic>
        <p:nvPicPr>
          <p:cNvPr id="296" name="Google Shape;296;p38" title="preview_104899.png"/>
          <p:cNvPicPr preferRelativeResize="0"/>
          <p:nvPr/>
        </p:nvPicPr>
        <p:blipFill>
          <a:blip r:embed="rId5">
            <a:alphaModFix/>
          </a:blip>
          <a:stretch>
            <a:fillRect/>
          </a:stretch>
        </p:blipFill>
        <p:spPr>
          <a:xfrm>
            <a:off x="6108775" y="2452050"/>
            <a:ext cx="2391876" cy="2391876"/>
          </a:xfrm>
          <a:prstGeom prst="rect">
            <a:avLst/>
          </a:prstGeom>
          <a:noFill/>
          <a:ln>
            <a:noFill/>
          </a:ln>
        </p:spPr>
      </p:pic>
      <p:pic>
        <p:nvPicPr>
          <p:cNvPr id="297" name="Google Shape;297;p38" title="Screenshot from 2025-08-11 14-42-49.png"/>
          <p:cNvPicPr preferRelativeResize="0"/>
          <p:nvPr/>
        </p:nvPicPr>
        <p:blipFill rotWithShape="1">
          <a:blip r:embed="rId6">
            <a:alphaModFix/>
          </a:blip>
          <a:srcRect b="15150" l="0" r="0" t="2375"/>
          <a:stretch/>
        </p:blipFill>
        <p:spPr>
          <a:xfrm>
            <a:off x="3893775" y="382163"/>
            <a:ext cx="4788675" cy="1652675"/>
          </a:xfrm>
          <a:prstGeom prst="rect">
            <a:avLst/>
          </a:prstGeom>
          <a:noFill/>
          <a:ln>
            <a:noFill/>
          </a:ln>
        </p:spPr>
      </p:pic>
      <p:sp>
        <p:nvSpPr>
          <p:cNvPr id="298" name="Google Shape;29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127400" y="1143125"/>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Shape Statistical Model (SSM) – Attempt 1</a:t>
            </a:r>
            <a:endParaRPr/>
          </a:p>
        </p:txBody>
      </p:sp>
      <p:sp>
        <p:nvSpPr>
          <p:cNvPr id="304" name="Google Shape;304;p39"/>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08</a:t>
            </a:r>
            <a:endParaRPr>
              <a:solidFill>
                <a:schemeClr val="dk1"/>
              </a:solidFill>
            </a:endParaRPr>
          </a:p>
        </p:txBody>
      </p:sp>
      <p:cxnSp>
        <p:nvCxnSpPr>
          <p:cNvPr id="305" name="Google Shape;305;p39"/>
          <p:cNvCxnSpPr/>
          <p:nvPr/>
        </p:nvCxnSpPr>
        <p:spPr>
          <a:xfrm>
            <a:off x="312925" y="4109925"/>
            <a:ext cx="3696000" cy="0"/>
          </a:xfrm>
          <a:prstGeom prst="straightConnector1">
            <a:avLst/>
          </a:prstGeom>
          <a:noFill/>
          <a:ln cap="flat" cmpd="sng" w="9525">
            <a:solidFill>
              <a:schemeClr val="dk1"/>
            </a:solidFill>
            <a:prstDash val="solid"/>
            <a:round/>
            <a:headEnd len="med" w="med" type="none"/>
            <a:tailEnd len="med" w="med" type="none"/>
          </a:ln>
        </p:spPr>
      </p:cxnSp>
      <p:sp>
        <p:nvSpPr>
          <p:cNvPr id="306" name="Google Shape;30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t>
            </a:r>
            <a:r>
              <a:rPr lang="en"/>
              <a:t>able of contents</a:t>
            </a:r>
            <a:endParaRPr/>
          </a:p>
        </p:txBody>
      </p:sp>
      <p:sp>
        <p:nvSpPr>
          <p:cNvPr id="124" name="Google Shape;124;p22"/>
          <p:cNvSpPr txBox="1"/>
          <p:nvPr>
            <p:ph idx="2" type="title"/>
          </p:nvPr>
        </p:nvSpPr>
        <p:spPr>
          <a:xfrm>
            <a:off x="304800" y="819740"/>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25" name="Google Shape;125;p22"/>
          <p:cNvSpPr txBox="1"/>
          <p:nvPr>
            <p:ph idx="3" type="title"/>
          </p:nvPr>
        </p:nvSpPr>
        <p:spPr>
          <a:xfrm>
            <a:off x="304800" y="2204365"/>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26" name="Google Shape;126;p22"/>
          <p:cNvSpPr txBox="1"/>
          <p:nvPr>
            <p:ph idx="4" type="title"/>
          </p:nvPr>
        </p:nvSpPr>
        <p:spPr>
          <a:xfrm>
            <a:off x="3056696" y="819740"/>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27" name="Google Shape;127;p22"/>
          <p:cNvSpPr txBox="1"/>
          <p:nvPr>
            <p:ph idx="5" type="title"/>
          </p:nvPr>
        </p:nvSpPr>
        <p:spPr>
          <a:xfrm>
            <a:off x="3056696" y="2204375"/>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28" name="Google Shape;128;p22"/>
          <p:cNvSpPr txBox="1"/>
          <p:nvPr>
            <p:ph idx="6" type="title"/>
          </p:nvPr>
        </p:nvSpPr>
        <p:spPr>
          <a:xfrm>
            <a:off x="304799" y="3588990"/>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29" name="Google Shape;129;p22"/>
          <p:cNvSpPr txBox="1"/>
          <p:nvPr>
            <p:ph idx="7" type="title"/>
          </p:nvPr>
        </p:nvSpPr>
        <p:spPr>
          <a:xfrm>
            <a:off x="3056699" y="3589011"/>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30" name="Google Shape;130;p22"/>
          <p:cNvSpPr txBox="1"/>
          <p:nvPr>
            <p:ph idx="1" type="subTitle"/>
          </p:nvPr>
        </p:nvSpPr>
        <p:spPr>
          <a:xfrm>
            <a:off x="304800" y="1297638"/>
            <a:ext cx="2142300" cy="67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Introduction &amp; Overall Goal</a:t>
            </a:r>
            <a:endParaRPr/>
          </a:p>
        </p:txBody>
      </p:sp>
      <p:sp>
        <p:nvSpPr>
          <p:cNvPr id="131" name="Google Shape;131;p22"/>
          <p:cNvSpPr txBox="1"/>
          <p:nvPr>
            <p:ph idx="8" type="subTitle"/>
          </p:nvPr>
        </p:nvSpPr>
        <p:spPr>
          <a:xfrm>
            <a:off x="3056700" y="1297638"/>
            <a:ext cx="2142300" cy="67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Data Preprocessing &amp; Conversion</a:t>
            </a:r>
            <a:endParaRPr/>
          </a:p>
        </p:txBody>
      </p:sp>
      <p:sp>
        <p:nvSpPr>
          <p:cNvPr id="132" name="Google Shape;132;p22"/>
          <p:cNvSpPr txBox="1"/>
          <p:nvPr>
            <p:ph idx="9" type="subTitle"/>
          </p:nvPr>
        </p:nvSpPr>
        <p:spPr>
          <a:xfrm>
            <a:off x="304800" y="4066900"/>
            <a:ext cx="2142300" cy="677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Dataset Search &amp; Selection</a:t>
            </a:r>
            <a:endParaRPr/>
          </a:p>
        </p:txBody>
      </p:sp>
      <p:sp>
        <p:nvSpPr>
          <p:cNvPr id="133" name="Google Shape;133;p22"/>
          <p:cNvSpPr txBox="1"/>
          <p:nvPr>
            <p:ph idx="13" type="subTitle"/>
          </p:nvPr>
        </p:nvSpPr>
        <p:spPr>
          <a:xfrm>
            <a:off x="304800" y="2705340"/>
            <a:ext cx="21423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&amp; Initial Exploration</a:t>
            </a:r>
            <a:endParaRPr/>
          </a:p>
        </p:txBody>
      </p:sp>
      <p:sp>
        <p:nvSpPr>
          <p:cNvPr id="134" name="Google Shape;134;p22"/>
          <p:cNvSpPr txBox="1"/>
          <p:nvPr>
            <p:ph idx="14" type="subTitle"/>
          </p:nvPr>
        </p:nvSpPr>
        <p:spPr>
          <a:xfrm>
            <a:off x="3056700" y="2705340"/>
            <a:ext cx="2142300" cy="67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DRR Generation &amp; 2D–3D Registration</a:t>
            </a:r>
            <a:endParaRPr/>
          </a:p>
        </p:txBody>
      </p:sp>
      <p:sp>
        <p:nvSpPr>
          <p:cNvPr id="135" name="Google Shape;135;p22"/>
          <p:cNvSpPr txBox="1"/>
          <p:nvPr>
            <p:ph idx="15" type="subTitle"/>
          </p:nvPr>
        </p:nvSpPr>
        <p:spPr>
          <a:xfrm>
            <a:off x="3056700" y="4067002"/>
            <a:ext cx="2142300" cy="67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Automatic 3D Segmentation</a:t>
            </a:r>
            <a:endParaRPr/>
          </a:p>
        </p:txBody>
      </p:sp>
      <p:sp>
        <p:nvSpPr>
          <p:cNvPr id="136" name="Google Shape;136;p22"/>
          <p:cNvSpPr txBox="1"/>
          <p:nvPr>
            <p:ph idx="2" type="title"/>
          </p:nvPr>
        </p:nvSpPr>
        <p:spPr>
          <a:xfrm>
            <a:off x="6025950" y="819740"/>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137" name="Google Shape;137;p22"/>
          <p:cNvSpPr txBox="1"/>
          <p:nvPr>
            <p:ph idx="3" type="title"/>
          </p:nvPr>
        </p:nvSpPr>
        <p:spPr>
          <a:xfrm>
            <a:off x="6025950" y="2204365"/>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138" name="Google Shape;138;p22"/>
          <p:cNvSpPr txBox="1"/>
          <p:nvPr>
            <p:ph idx="6" type="title"/>
          </p:nvPr>
        </p:nvSpPr>
        <p:spPr>
          <a:xfrm>
            <a:off x="6025949" y="3588990"/>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09</a:t>
            </a:r>
            <a:endParaRPr/>
          </a:p>
        </p:txBody>
      </p:sp>
      <p:sp>
        <p:nvSpPr>
          <p:cNvPr id="139" name="Google Shape;139;p22"/>
          <p:cNvSpPr txBox="1"/>
          <p:nvPr>
            <p:ph idx="1" type="subTitle"/>
          </p:nvPr>
        </p:nvSpPr>
        <p:spPr>
          <a:xfrm>
            <a:off x="6025950" y="1297638"/>
            <a:ext cx="2142300" cy="67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Post-processing Segmentation</a:t>
            </a:r>
            <a:endParaRPr/>
          </a:p>
        </p:txBody>
      </p:sp>
      <p:sp>
        <p:nvSpPr>
          <p:cNvPr id="140" name="Google Shape;140;p22"/>
          <p:cNvSpPr txBox="1"/>
          <p:nvPr>
            <p:ph idx="9" type="subTitle"/>
          </p:nvPr>
        </p:nvSpPr>
        <p:spPr>
          <a:xfrm>
            <a:off x="6025950" y="4066900"/>
            <a:ext cx="2409600" cy="67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Shape Statistical Model (SSM) – Custom Implementation</a:t>
            </a:r>
            <a:endParaRPr/>
          </a:p>
        </p:txBody>
      </p:sp>
      <p:sp>
        <p:nvSpPr>
          <p:cNvPr id="141" name="Google Shape;141;p22"/>
          <p:cNvSpPr txBox="1"/>
          <p:nvPr>
            <p:ph idx="13" type="subTitle"/>
          </p:nvPr>
        </p:nvSpPr>
        <p:spPr>
          <a:xfrm>
            <a:off x="6025950" y="2705350"/>
            <a:ext cx="2662800" cy="67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Shape Statistical Model (SSM) – Attempt 1</a:t>
            </a:r>
            <a:endParaRPr sz="1100">
              <a:solidFill>
                <a:srgbClr val="000000"/>
              </a:solidFill>
              <a:latin typeface="Arial"/>
              <a:ea typeface="Arial"/>
              <a:cs typeface="Arial"/>
              <a:sym typeface="Arial"/>
            </a:endParaRPr>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idx="1" type="subTitle"/>
          </p:nvPr>
        </p:nvSpPr>
        <p:spPr>
          <a:xfrm>
            <a:off x="25025" y="1581850"/>
            <a:ext cx="3646200" cy="1569300"/>
          </a:xfrm>
          <a:prstGeom prst="rect">
            <a:avLst/>
          </a:prstGeom>
        </p:spPr>
        <p:txBody>
          <a:bodyPr anchorCtr="0" anchor="b" bIns="91425" lIns="91425" spcFirstLastPara="1" rIns="91425" wrap="square" tIns="91425">
            <a:noAutofit/>
          </a:bodyPr>
          <a:lstStyle/>
          <a:p>
            <a:pPr indent="-336550" lvl="0" marL="457200" marR="0" rtl="0" algn="l">
              <a:lnSpc>
                <a:spcPct val="115000"/>
              </a:lnSpc>
              <a:spcBef>
                <a:spcPts val="0"/>
              </a:spcBef>
              <a:spcAft>
                <a:spcPts val="0"/>
              </a:spcAft>
              <a:buSzPts val="1700"/>
              <a:buNone/>
            </a:pPr>
            <a:r>
              <a:t/>
            </a:r>
            <a:endParaRPr sz="1300"/>
          </a:p>
          <a:p>
            <a:pPr indent="-311150" lvl="0" marL="457200" rtl="0" algn="l">
              <a:lnSpc>
                <a:spcPct val="115000"/>
              </a:lnSpc>
              <a:spcBef>
                <a:spcPts val="0"/>
              </a:spcBef>
              <a:spcAft>
                <a:spcPts val="0"/>
              </a:spcAft>
              <a:buSzPts val="1300"/>
              <a:buNone/>
            </a:pPr>
            <a:r>
              <a:rPr lang="en" sz="1300"/>
              <a:t>- Tried ShapeWorks (good paper, GUI only). </a:t>
            </a:r>
            <a:endParaRPr sz="1300"/>
          </a:p>
          <a:p>
            <a:pPr indent="-311150" lvl="0" marL="457200" rtl="0" algn="l">
              <a:lnSpc>
                <a:spcPct val="115000"/>
              </a:lnSpc>
              <a:spcBef>
                <a:spcPts val="0"/>
              </a:spcBef>
              <a:spcAft>
                <a:spcPts val="0"/>
              </a:spcAft>
              <a:buSzPts val="1300"/>
              <a:buNone/>
            </a:pPr>
            <a:r>
              <a:rPr lang="en" sz="1300"/>
              <a:t>- Couldn’t access/modify internal code (registration &amp; PCA process unclear). </a:t>
            </a:r>
            <a:endParaRPr sz="1300"/>
          </a:p>
          <a:p>
            <a:pPr indent="-311150" lvl="0" marL="457200" rtl="0" algn="l">
              <a:lnSpc>
                <a:spcPct val="115000"/>
              </a:lnSpc>
              <a:spcBef>
                <a:spcPts val="0"/>
              </a:spcBef>
              <a:spcAft>
                <a:spcPts val="0"/>
              </a:spcAft>
              <a:buSzPts val="1300"/>
              <a:buNone/>
            </a:pPr>
            <a:r>
              <a:rPr lang="en" sz="1300"/>
              <a:t>- Decided to implement own method instead.</a:t>
            </a:r>
            <a:endParaRPr sz="1300"/>
          </a:p>
        </p:txBody>
      </p:sp>
      <p:pic>
        <p:nvPicPr>
          <p:cNvPr id="312" name="Google Shape;312;p40" title="Screenshot from 2025-08-11 14-57-35.png"/>
          <p:cNvPicPr preferRelativeResize="0"/>
          <p:nvPr/>
        </p:nvPicPr>
        <p:blipFill rotWithShape="1">
          <a:blip r:embed="rId3">
            <a:alphaModFix/>
          </a:blip>
          <a:srcRect b="31845" l="46746" r="17346" t="16666"/>
          <a:stretch/>
        </p:blipFill>
        <p:spPr>
          <a:xfrm>
            <a:off x="3873650" y="67625"/>
            <a:ext cx="4882452" cy="2929676"/>
          </a:xfrm>
          <a:prstGeom prst="rect">
            <a:avLst/>
          </a:prstGeom>
          <a:noFill/>
          <a:ln>
            <a:noFill/>
          </a:ln>
        </p:spPr>
      </p:pic>
      <p:sp>
        <p:nvSpPr>
          <p:cNvPr id="313" name="Google Shape;313;p40"/>
          <p:cNvSpPr txBox="1"/>
          <p:nvPr/>
        </p:nvSpPr>
        <p:spPr>
          <a:xfrm>
            <a:off x="73375" y="4539600"/>
            <a:ext cx="3369600" cy="37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500">
                <a:solidFill>
                  <a:schemeClr val="dk1"/>
                </a:solidFill>
                <a:latin typeface="Space Grotesk"/>
                <a:ea typeface="Space Grotesk"/>
                <a:cs typeface="Space Grotesk"/>
                <a:sym typeface="Space Grotesk"/>
              </a:rPr>
              <a:t>Guoyan Zheng, Li, S. and Gábor Székely (2017). Statistical shape and deformation analysis : methods, implementation and applications. London: Academic Press, An Imprint Of Elsevier.</a:t>
            </a:r>
            <a:endParaRPr sz="1200"/>
          </a:p>
        </p:txBody>
      </p:sp>
      <p:pic>
        <p:nvPicPr>
          <p:cNvPr id="314" name="Google Shape;314;p40"/>
          <p:cNvPicPr preferRelativeResize="0"/>
          <p:nvPr/>
        </p:nvPicPr>
        <p:blipFill>
          <a:blip r:embed="rId4">
            <a:alphaModFix/>
          </a:blip>
          <a:stretch>
            <a:fillRect/>
          </a:stretch>
        </p:blipFill>
        <p:spPr>
          <a:xfrm>
            <a:off x="4098525" y="3098524"/>
            <a:ext cx="4300249" cy="1876125"/>
          </a:xfrm>
          <a:prstGeom prst="rect">
            <a:avLst/>
          </a:prstGeom>
          <a:noFill/>
          <a:ln>
            <a:noFill/>
          </a:ln>
        </p:spPr>
      </p:pic>
      <p:sp>
        <p:nvSpPr>
          <p:cNvPr id="315" name="Google Shape;31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1" title="Screenshot from 2025-07-16 12-15-46.png"/>
          <p:cNvPicPr preferRelativeResize="0"/>
          <p:nvPr/>
        </p:nvPicPr>
        <p:blipFill>
          <a:blip r:embed="rId3">
            <a:alphaModFix/>
          </a:blip>
          <a:stretch>
            <a:fillRect/>
          </a:stretch>
        </p:blipFill>
        <p:spPr>
          <a:xfrm>
            <a:off x="96175" y="522350"/>
            <a:ext cx="8839204" cy="3698827"/>
          </a:xfrm>
          <a:prstGeom prst="rect">
            <a:avLst/>
          </a:prstGeom>
          <a:noFill/>
          <a:ln>
            <a:noFill/>
          </a:ln>
        </p:spPr>
      </p:pic>
      <p:sp>
        <p:nvSpPr>
          <p:cNvPr id="321" name="Google Shape;32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1"/>
          <p:cNvSpPr txBox="1"/>
          <p:nvPr/>
        </p:nvSpPr>
        <p:spPr>
          <a:xfrm>
            <a:off x="1759750" y="247450"/>
            <a:ext cx="527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First attempt using the optimization method to obtain the correspondence.</a:t>
            </a:r>
            <a:endParaRPr sz="1200">
              <a:solidFill>
                <a:schemeClr val="dk1"/>
              </a:solidFill>
              <a:latin typeface="Hind"/>
              <a:ea typeface="Hind"/>
              <a:cs typeface="Hind"/>
              <a:sym typeface="Hi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2" title="PCA_LandmarkSegmentationBased.png"/>
          <p:cNvPicPr preferRelativeResize="0"/>
          <p:nvPr/>
        </p:nvPicPr>
        <p:blipFill>
          <a:blip r:embed="rId3">
            <a:alphaModFix/>
          </a:blip>
          <a:stretch>
            <a:fillRect/>
          </a:stretch>
        </p:blipFill>
        <p:spPr>
          <a:xfrm>
            <a:off x="152400" y="152400"/>
            <a:ext cx="8839204" cy="3858520"/>
          </a:xfrm>
          <a:prstGeom prst="rect">
            <a:avLst/>
          </a:prstGeom>
          <a:noFill/>
          <a:ln>
            <a:noFill/>
          </a:ln>
        </p:spPr>
      </p:pic>
      <p:pic>
        <p:nvPicPr>
          <p:cNvPr id="328" name="Google Shape;328;p42" title="Screenshot from 2025-07-16 16-09-27.png"/>
          <p:cNvPicPr preferRelativeResize="0"/>
          <p:nvPr/>
        </p:nvPicPr>
        <p:blipFill rotWithShape="1">
          <a:blip r:embed="rId4">
            <a:alphaModFix/>
          </a:blip>
          <a:srcRect b="15675" l="7186" r="48989" t="7895"/>
          <a:stretch/>
        </p:blipFill>
        <p:spPr>
          <a:xfrm>
            <a:off x="428025" y="1987650"/>
            <a:ext cx="3319050" cy="2422375"/>
          </a:xfrm>
          <a:prstGeom prst="rect">
            <a:avLst/>
          </a:prstGeom>
          <a:noFill/>
          <a:ln>
            <a:noFill/>
          </a:ln>
        </p:spPr>
      </p:pic>
      <p:sp>
        <p:nvSpPr>
          <p:cNvPr id="329" name="Google Shape;329;p42"/>
          <p:cNvSpPr txBox="1"/>
          <p:nvPr/>
        </p:nvSpPr>
        <p:spPr>
          <a:xfrm>
            <a:off x="265525" y="5480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sz="1900">
                <a:solidFill>
                  <a:schemeClr val="dk1"/>
                </a:solidFill>
                <a:latin typeface="Space Grotesk"/>
                <a:ea typeface="Space Grotesk"/>
                <a:cs typeface="Space Grotesk"/>
                <a:sym typeface="Space Grotesk"/>
              </a:rPr>
              <a:t>PCA obtained with </a:t>
            </a:r>
            <a:r>
              <a:rPr b="1" lang="en" sz="1900">
                <a:solidFill>
                  <a:schemeClr val="dk1"/>
                </a:solidFill>
                <a:latin typeface="Space Grotesk"/>
                <a:ea typeface="Space Grotesk"/>
                <a:cs typeface="Space Grotesk"/>
                <a:sym typeface="Space Grotesk"/>
              </a:rPr>
              <a:t>manual</a:t>
            </a:r>
            <a:r>
              <a:rPr lang="en" sz="1900">
                <a:solidFill>
                  <a:schemeClr val="dk1"/>
                </a:solidFill>
                <a:latin typeface="Space Grotesk"/>
                <a:ea typeface="Space Grotesk"/>
                <a:cs typeface="Space Grotesk"/>
                <a:sym typeface="Space Grotesk"/>
              </a:rPr>
              <a:t> landmark correspondence</a:t>
            </a:r>
            <a:endParaRPr sz="1900">
              <a:solidFill>
                <a:schemeClr val="dk1"/>
              </a:solidFill>
              <a:latin typeface="Space Grotesk"/>
              <a:ea typeface="Space Grotesk"/>
              <a:cs typeface="Space Grotesk"/>
              <a:sym typeface="Space Grotesk"/>
            </a:endParaRPr>
          </a:p>
        </p:txBody>
      </p:sp>
      <p:sp>
        <p:nvSpPr>
          <p:cNvPr id="330" name="Google Shape;33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42"/>
          <p:cNvSpPr txBox="1"/>
          <p:nvPr>
            <p:ph idx="1" type="subTitle"/>
          </p:nvPr>
        </p:nvSpPr>
        <p:spPr>
          <a:xfrm>
            <a:off x="4418800" y="3410025"/>
            <a:ext cx="3646200" cy="1569300"/>
          </a:xfrm>
          <a:prstGeom prst="rect">
            <a:avLst/>
          </a:prstGeom>
        </p:spPr>
        <p:txBody>
          <a:bodyPr anchorCtr="0" anchor="b" bIns="91425" lIns="91425" spcFirstLastPara="1" rIns="91425" wrap="square" tIns="91425">
            <a:noAutofit/>
          </a:bodyPr>
          <a:lstStyle/>
          <a:p>
            <a:pPr indent="-311150" lvl="0" marL="457200" rtl="0" algn="l">
              <a:lnSpc>
                <a:spcPct val="115000"/>
              </a:lnSpc>
              <a:spcBef>
                <a:spcPts val="0"/>
              </a:spcBef>
              <a:spcAft>
                <a:spcPts val="0"/>
              </a:spcAft>
              <a:buSzPts val="1300"/>
              <a:buNone/>
            </a:pPr>
            <a:r>
              <a:rPr lang="en" sz="1300"/>
              <a:t>Since we wanted to automatize the process, we decided to explore other tools.</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nvSpPr>
        <p:spPr>
          <a:xfrm>
            <a:off x="265525" y="5480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dk1"/>
                </a:solidFill>
                <a:latin typeface="Space Grotesk"/>
                <a:ea typeface="Space Grotesk"/>
                <a:cs typeface="Space Grotesk"/>
                <a:sym typeface="Space Grotesk"/>
              </a:rPr>
              <a:t>PCA Explained variance with 3 modes: Mode 3</a:t>
            </a:r>
            <a:endParaRPr sz="2800">
              <a:solidFill>
                <a:schemeClr val="dk1"/>
              </a:solidFill>
              <a:latin typeface="Space Grotesk"/>
              <a:ea typeface="Space Grotesk"/>
              <a:cs typeface="Space Grotesk"/>
              <a:sym typeface="Space Grotesk"/>
            </a:endParaRPr>
          </a:p>
        </p:txBody>
      </p:sp>
      <p:pic>
        <p:nvPicPr>
          <p:cNvPr id="337" name="Google Shape;337;p43" title="PCA_mode_3_neg.png"/>
          <p:cNvPicPr preferRelativeResize="0"/>
          <p:nvPr/>
        </p:nvPicPr>
        <p:blipFill>
          <a:blip r:embed="rId3">
            <a:alphaModFix/>
          </a:blip>
          <a:stretch>
            <a:fillRect/>
          </a:stretch>
        </p:blipFill>
        <p:spPr>
          <a:xfrm>
            <a:off x="1474150" y="414925"/>
            <a:ext cx="5864724" cy="2560074"/>
          </a:xfrm>
          <a:prstGeom prst="rect">
            <a:avLst/>
          </a:prstGeom>
          <a:noFill/>
          <a:ln>
            <a:noFill/>
          </a:ln>
        </p:spPr>
      </p:pic>
      <p:pic>
        <p:nvPicPr>
          <p:cNvPr id="338" name="Google Shape;338;p43" title="PCA_mode_3_pos.png"/>
          <p:cNvPicPr preferRelativeResize="0"/>
          <p:nvPr/>
        </p:nvPicPr>
        <p:blipFill>
          <a:blip r:embed="rId4">
            <a:alphaModFix/>
          </a:blip>
          <a:stretch>
            <a:fillRect/>
          </a:stretch>
        </p:blipFill>
        <p:spPr>
          <a:xfrm>
            <a:off x="1219475" y="2146900"/>
            <a:ext cx="6119398" cy="2671274"/>
          </a:xfrm>
          <a:prstGeom prst="rect">
            <a:avLst/>
          </a:prstGeom>
          <a:noFill/>
          <a:ln>
            <a:noFill/>
          </a:ln>
        </p:spPr>
      </p:pic>
      <p:sp>
        <p:nvSpPr>
          <p:cNvPr id="339" name="Google Shape;33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type="title"/>
          </p:nvPr>
        </p:nvSpPr>
        <p:spPr>
          <a:xfrm>
            <a:off x="127400" y="1143125"/>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Shape Statistical Model (SSM) – </a:t>
            </a:r>
            <a:r>
              <a:rPr lang="en"/>
              <a:t>Custom Implementation</a:t>
            </a:r>
            <a:endParaRPr/>
          </a:p>
        </p:txBody>
      </p:sp>
      <p:sp>
        <p:nvSpPr>
          <p:cNvPr id="345" name="Google Shape;345;p44"/>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09</a:t>
            </a:r>
            <a:endParaRPr>
              <a:solidFill>
                <a:schemeClr val="dk1"/>
              </a:solidFill>
            </a:endParaRPr>
          </a:p>
        </p:txBody>
      </p:sp>
      <p:cxnSp>
        <p:nvCxnSpPr>
          <p:cNvPr id="346" name="Google Shape;346;p44"/>
          <p:cNvCxnSpPr/>
          <p:nvPr/>
        </p:nvCxnSpPr>
        <p:spPr>
          <a:xfrm>
            <a:off x="312925" y="4109925"/>
            <a:ext cx="3696000" cy="0"/>
          </a:xfrm>
          <a:prstGeom prst="straightConnector1">
            <a:avLst/>
          </a:prstGeom>
          <a:noFill/>
          <a:ln cap="flat" cmpd="sng" w="9525">
            <a:solidFill>
              <a:schemeClr val="dk1"/>
            </a:solidFill>
            <a:prstDash val="solid"/>
            <a:round/>
            <a:headEnd len="med" w="med" type="none"/>
            <a:tailEnd len="med" w="med" type="none"/>
          </a:ln>
        </p:spPr>
      </p:cxnSp>
      <p:sp>
        <p:nvSpPr>
          <p:cNvPr id="347" name="Google Shape;34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idx="1" type="subTitle"/>
          </p:nvPr>
        </p:nvSpPr>
        <p:spPr>
          <a:xfrm>
            <a:off x="25025" y="1886650"/>
            <a:ext cx="3713700" cy="1569300"/>
          </a:xfrm>
          <a:prstGeom prst="rect">
            <a:avLst/>
          </a:prstGeom>
        </p:spPr>
        <p:txBody>
          <a:bodyPr anchorCtr="0" anchor="b" bIns="91425" lIns="91425" spcFirstLastPara="1" rIns="91425" wrap="square" tIns="91425">
            <a:noAutofit/>
          </a:bodyPr>
          <a:lstStyle/>
          <a:p>
            <a:pPr indent="-311150" lvl="0" marL="457200" marR="0" rtl="0" algn="l">
              <a:lnSpc>
                <a:spcPct val="115000"/>
              </a:lnSpc>
              <a:spcBef>
                <a:spcPts val="0"/>
              </a:spcBef>
              <a:spcAft>
                <a:spcPts val="0"/>
              </a:spcAft>
              <a:buSzPts val="1300"/>
              <a:buNone/>
            </a:pPr>
            <a:r>
              <a:t/>
            </a:r>
            <a:endParaRPr sz="1300"/>
          </a:p>
          <a:p>
            <a:pPr indent="-311150" lvl="0" marL="457200" marR="0" rtl="0" algn="l">
              <a:lnSpc>
                <a:spcPct val="115000"/>
              </a:lnSpc>
              <a:spcBef>
                <a:spcPts val="0"/>
              </a:spcBef>
              <a:spcAft>
                <a:spcPts val="0"/>
              </a:spcAft>
              <a:buSzPts val="1300"/>
              <a:buNone/>
            </a:pPr>
            <a:r>
              <a:rPr lang="en" sz="1300"/>
              <a:t>- Implemented in MATLAB (due to prior familiarity). </a:t>
            </a:r>
            <a:endParaRPr sz="1300"/>
          </a:p>
          <a:p>
            <a:pPr indent="-311150" lvl="0" marL="457200" marR="0" rtl="0" algn="l">
              <a:lnSpc>
                <a:spcPct val="115000"/>
              </a:lnSpc>
              <a:spcBef>
                <a:spcPts val="0"/>
              </a:spcBef>
              <a:spcAft>
                <a:spcPts val="0"/>
              </a:spcAft>
              <a:buSzPts val="1300"/>
              <a:buNone/>
            </a:pPr>
            <a:r>
              <a:rPr lang="en" sz="1300"/>
              <a:t>- Steps: </a:t>
            </a:r>
            <a:endParaRPr sz="1300"/>
          </a:p>
          <a:p>
            <a:pPr indent="-311150" lvl="0" marL="457200" marR="0" rtl="0" algn="l">
              <a:lnSpc>
                <a:spcPct val="115000"/>
              </a:lnSpc>
              <a:spcBef>
                <a:spcPts val="0"/>
              </a:spcBef>
              <a:spcAft>
                <a:spcPts val="0"/>
              </a:spcAft>
              <a:buSzPts val="1300"/>
              <a:buNone/>
            </a:pPr>
            <a:r>
              <a:rPr lang="en" sz="1300"/>
              <a:t>1. Align point clouds (Coherent Point Drift – rigid mode). </a:t>
            </a:r>
            <a:endParaRPr sz="1300"/>
          </a:p>
          <a:p>
            <a:pPr indent="-311150" lvl="0" marL="457200" marR="0" rtl="0" algn="l">
              <a:lnSpc>
                <a:spcPct val="115000"/>
              </a:lnSpc>
              <a:spcBef>
                <a:spcPts val="0"/>
              </a:spcBef>
              <a:spcAft>
                <a:spcPts val="0"/>
              </a:spcAft>
              <a:buSzPts val="1300"/>
              <a:buNone/>
            </a:pPr>
            <a:r>
              <a:rPr lang="en" sz="1300"/>
              <a:t>2. Choose smallest-point-count template → map all others to it (Nearest Neighbour). </a:t>
            </a:r>
            <a:endParaRPr sz="1300"/>
          </a:p>
          <a:p>
            <a:pPr indent="-311150" lvl="0" marL="457200" marR="0" rtl="0" algn="l">
              <a:lnSpc>
                <a:spcPct val="115000"/>
              </a:lnSpc>
              <a:spcBef>
                <a:spcPts val="0"/>
              </a:spcBef>
              <a:spcAft>
                <a:spcPts val="0"/>
              </a:spcAft>
              <a:buSzPts val="1300"/>
              <a:buNone/>
            </a:pPr>
            <a:r>
              <a:rPr lang="en" sz="1300"/>
              <a:t>3. Visualize correspondences with color mapping → good results. </a:t>
            </a:r>
            <a:endParaRPr sz="1300"/>
          </a:p>
          <a:p>
            <a:pPr indent="-311150" lvl="0" marL="457200" marR="0" rtl="0" algn="l">
              <a:lnSpc>
                <a:spcPct val="115000"/>
              </a:lnSpc>
              <a:spcBef>
                <a:spcPts val="0"/>
              </a:spcBef>
              <a:spcAft>
                <a:spcPts val="0"/>
              </a:spcAft>
              <a:buSzPts val="1300"/>
              <a:buNone/>
            </a:pPr>
            <a:r>
              <a:rPr lang="en" sz="1300"/>
              <a:t>- Obtained average tibia → starting PCA.</a:t>
            </a:r>
            <a:endParaRPr sz="1300"/>
          </a:p>
        </p:txBody>
      </p:sp>
      <p:pic>
        <p:nvPicPr>
          <p:cNvPr id="353" name="Google Shape;353;p45" title="ptcl1.png"/>
          <p:cNvPicPr preferRelativeResize="0"/>
          <p:nvPr/>
        </p:nvPicPr>
        <p:blipFill rotWithShape="1">
          <a:blip r:embed="rId3">
            <a:alphaModFix/>
          </a:blip>
          <a:srcRect b="0" l="29899" r="30446" t="0"/>
          <a:stretch/>
        </p:blipFill>
        <p:spPr>
          <a:xfrm>
            <a:off x="4070063" y="614549"/>
            <a:ext cx="1775825" cy="3415751"/>
          </a:xfrm>
          <a:prstGeom prst="rect">
            <a:avLst/>
          </a:prstGeom>
          <a:noFill/>
          <a:ln>
            <a:noFill/>
          </a:ln>
        </p:spPr>
      </p:pic>
      <p:pic>
        <p:nvPicPr>
          <p:cNvPr id="354" name="Google Shape;354;p45" title="SobrePosicionTibia.png"/>
          <p:cNvPicPr preferRelativeResize="0"/>
          <p:nvPr/>
        </p:nvPicPr>
        <p:blipFill rotWithShape="1">
          <a:blip r:embed="rId4">
            <a:alphaModFix/>
          </a:blip>
          <a:srcRect b="0" l="18327" r="33770" t="0"/>
          <a:stretch/>
        </p:blipFill>
        <p:spPr>
          <a:xfrm>
            <a:off x="6244725" y="665800"/>
            <a:ext cx="2116199" cy="3313250"/>
          </a:xfrm>
          <a:prstGeom prst="rect">
            <a:avLst/>
          </a:prstGeom>
          <a:noFill/>
          <a:ln>
            <a:noFill/>
          </a:ln>
        </p:spPr>
      </p:pic>
      <p:sp>
        <p:nvSpPr>
          <p:cNvPr id="355" name="Google Shape;355;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txBox="1"/>
          <p:nvPr/>
        </p:nvSpPr>
        <p:spPr>
          <a:xfrm>
            <a:off x="0" y="0"/>
            <a:ext cx="61446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Hind"/>
              <a:buNone/>
            </a:pPr>
            <a:r>
              <a:rPr b="1" lang="en" sz="1500">
                <a:solidFill>
                  <a:schemeClr val="dk1"/>
                </a:solidFill>
                <a:latin typeface="Hind"/>
                <a:ea typeface="Hind"/>
                <a:cs typeface="Hind"/>
                <a:sym typeface="Hind"/>
              </a:rPr>
              <a:t>1. Align point clouds (Coherent Point Drift – rigid mode). </a:t>
            </a:r>
            <a:endParaRPr b="1" sz="1600"/>
          </a:p>
        </p:txBody>
      </p:sp>
      <p:pic>
        <p:nvPicPr>
          <p:cNvPr id="361" name="Google Shape;361;p46" title="Comparison templatePC.png"/>
          <p:cNvPicPr preferRelativeResize="0"/>
          <p:nvPr/>
        </p:nvPicPr>
        <p:blipFill rotWithShape="1">
          <a:blip r:embed="rId3">
            <a:alphaModFix/>
          </a:blip>
          <a:srcRect b="0" l="41148" r="39302" t="0"/>
          <a:stretch/>
        </p:blipFill>
        <p:spPr>
          <a:xfrm>
            <a:off x="315400" y="415500"/>
            <a:ext cx="2619500" cy="5083750"/>
          </a:xfrm>
          <a:prstGeom prst="rect">
            <a:avLst/>
          </a:prstGeom>
          <a:noFill/>
          <a:ln>
            <a:noFill/>
          </a:ln>
        </p:spPr>
      </p:pic>
      <p:pic>
        <p:nvPicPr>
          <p:cNvPr id="362" name="Google Shape;362;p46" title="cpd.png"/>
          <p:cNvPicPr preferRelativeResize="0"/>
          <p:nvPr/>
        </p:nvPicPr>
        <p:blipFill rotWithShape="1">
          <a:blip r:embed="rId4">
            <a:alphaModFix/>
          </a:blip>
          <a:srcRect b="0" l="11548" r="-18477" t="0"/>
          <a:stretch/>
        </p:blipFill>
        <p:spPr>
          <a:xfrm>
            <a:off x="3052950" y="415500"/>
            <a:ext cx="5984974" cy="4790999"/>
          </a:xfrm>
          <a:prstGeom prst="rect">
            <a:avLst/>
          </a:prstGeom>
          <a:noFill/>
          <a:ln>
            <a:noFill/>
          </a:ln>
        </p:spPr>
      </p:pic>
      <p:sp>
        <p:nvSpPr>
          <p:cNvPr id="363" name="Google Shape;363;p46"/>
          <p:cNvSpPr txBox="1"/>
          <p:nvPr/>
        </p:nvSpPr>
        <p:spPr>
          <a:xfrm>
            <a:off x="5807400" y="4480500"/>
            <a:ext cx="3387300" cy="81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solidFill>
                <a:schemeClr val="dk1"/>
              </a:solidFill>
              <a:latin typeface="Space Grotesk"/>
              <a:ea typeface="Space Grotesk"/>
              <a:cs typeface="Space Grotesk"/>
              <a:sym typeface="Space Grotesk"/>
            </a:endParaRPr>
          </a:p>
          <a:p>
            <a:pPr indent="0" lvl="0" marL="0" rtl="0" algn="l">
              <a:lnSpc>
                <a:spcPct val="115000"/>
              </a:lnSpc>
              <a:spcBef>
                <a:spcPts val="0"/>
              </a:spcBef>
              <a:spcAft>
                <a:spcPts val="0"/>
              </a:spcAft>
              <a:buNone/>
            </a:pPr>
            <a:r>
              <a:rPr lang="en" sz="500">
                <a:solidFill>
                  <a:schemeClr val="hlink"/>
                </a:solidFill>
                <a:latin typeface="Space Grotesk"/>
                <a:ea typeface="Space Grotesk"/>
                <a:cs typeface="Space Grotesk"/>
                <a:sym typeface="Space Grotesk"/>
              </a:rPr>
              <a:t>Myronenko, A., and X. Song. "Point Set Registration: Coherent Point Drift. "Proceedings of IEEE Transactions on Pattern Analysis and Machine Intelligence (TPAMI)." Vol 32, Number 12, December 2010, pp. 2262–2275.</a:t>
            </a:r>
            <a:endParaRPr sz="800">
              <a:solidFill>
                <a:srgbClr val="212121"/>
              </a:solidFill>
              <a:highlight>
                <a:srgbClr val="FFFFFF"/>
              </a:highlight>
              <a:latin typeface="Roboto"/>
              <a:ea typeface="Roboto"/>
              <a:cs typeface="Roboto"/>
              <a:sym typeface="Roboto"/>
            </a:endParaRPr>
          </a:p>
          <a:p>
            <a:pPr indent="0" lvl="0" marL="0" rtl="0" algn="l">
              <a:spcBef>
                <a:spcPts val="800"/>
              </a:spcBef>
              <a:spcAft>
                <a:spcPts val="0"/>
              </a:spcAft>
              <a:buNone/>
            </a:pPr>
            <a:r>
              <a:rPr lang="en" sz="500" u="sng">
                <a:solidFill>
                  <a:schemeClr val="dk1"/>
                </a:solidFill>
                <a:latin typeface="Space Grotesk"/>
                <a:ea typeface="Space Grotesk"/>
                <a:cs typeface="Space Grotesk"/>
                <a:sym typeface="Space Grotesk"/>
                <a:hlinkClick r:id="rId5">
                  <a:extLst>
                    <a:ext uri="{A12FA001-AC4F-418D-AE19-62706E023703}">
                      <ahyp:hlinkClr val="tx"/>
                    </a:ext>
                  </a:extLst>
                </a:hlinkClick>
              </a:rPr>
              <a:t>https://www.mathworks.com/help/vision/ref/pcregistercpd.html</a:t>
            </a:r>
            <a:endParaRPr sz="10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700">
              <a:solidFill>
                <a:schemeClr val="dk1"/>
              </a:solidFill>
              <a:latin typeface="Space Grotesk"/>
              <a:ea typeface="Space Grotesk"/>
              <a:cs typeface="Space Grotesk"/>
              <a:sym typeface="Space Grotesk"/>
            </a:endParaRPr>
          </a:p>
        </p:txBody>
      </p:sp>
      <p:sp>
        <p:nvSpPr>
          <p:cNvPr id="364" name="Google Shape;36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nvSpPr>
        <p:spPr>
          <a:xfrm>
            <a:off x="0" y="152400"/>
            <a:ext cx="75051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Space Grotesk"/>
              <a:buNone/>
            </a:pPr>
            <a:r>
              <a:rPr b="1" lang="en" sz="1300">
                <a:solidFill>
                  <a:schemeClr val="dk1"/>
                </a:solidFill>
                <a:latin typeface="Space Grotesk"/>
                <a:ea typeface="Space Grotesk"/>
                <a:cs typeface="Space Grotesk"/>
                <a:sym typeface="Space Grotesk"/>
              </a:rPr>
              <a:t>2. </a:t>
            </a:r>
            <a:r>
              <a:rPr b="1" lang="en" sz="1300">
                <a:solidFill>
                  <a:schemeClr val="dk1"/>
                </a:solidFill>
                <a:latin typeface="Space Grotesk"/>
                <a:ea typeface="Space Grotesk"/>
                <a:cs typeface="Space Grotesk"/>
                <a:sym typeface="Space Grotesk"/>
              </a:rPr>
              <a:t>Choose smallest-point-count template → map all others to it (Nearest Neighbour).</a:t>
            </a:r>
            <a:endParaRPr b="1" sz="1600">
              <a:latin typeface="Space Grotesk"/>
              <a:ea typeface="Space Grotesk"/>
              <a:cs typeface="Space Grotesk"/>
              <a:sym typeface="Space Grotesk"/>
            </a:endParaRPr>
          </a:p>
        </p:txBody>
      </p:sp>
      <p:sp>
        <p:nvSpPr>
          <p:cNvPr id="370" name="Google Shape;370;p47"/>
          <p:cNvSpPr txBox="1"/>
          <p:nvPr/>
        </p:nvSpPr>
        <p:spPr>
          <a:xfrm>
            <a:off x="6065375" y="480060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Space Grotesk"/>
                <a:ea typeface="Space Grotesk"/>
                <a:cs typeface="Space Grotesk"/>
                <a:sym typeface="Space Grotesk"/>
              </a:rPr>
              <a:t>https://www.mathworks.com/help/stats/knnsearch.html</a:t>
            </a:r>
            <a:endParaRPr sz="700">
              <a:solidFill>
                <a:schemeClr val="dk1"/>
              </a:solidFill>
              <a:latin typeface="Space Grotesk"/>
              <a:ea typeface="Space Grotesk"/>
              <a:cs typeface="Space Grotesk"/>
              <a:sym typeface="Space Grotesk"/>
            </a:endParaRPr>
          </a:p>
        </p:txBody>
      </p:sp>
      <p:sp>
        <p:nvSpPr>
          <p:cNvPr id="371" name="Google Shape;371;p47"/>
          <p:cNvSpPr txBox="1"/>
          <p:nvPr/>
        </p:nvSpPr>
        <p:spPr>
          <a:xfrm>
            <a:off x="311700" y="597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dk1"/>
                </a:solidFill>
              </a:rPr>
              <a:t>KNN for correspondence map</a:t>
            </a:r>
            <a:endParaRPr sz="2800">
              <a:solidFill>
                <a:schemeClr val="dk1"/>
              </a:solidFill>
            </a:endParaRPr>
          </a:p>
        </p:txBody>
      </p:sp>
      <p:sp>
        <p:nvSpPr>
          <p:cNvPr id="372" name="Google Shape;372;p47"/>
          <p:cNvSpPr txBox="1"/>
          <p:nvPr/>
        </p:nvSpPr>
        <p:spPr>
          <a:xfrm>
            <a:off x="-365375" y="1658925"/>
            <a:ext cx="5823600" cy="338700"/>
          </a:xfrm>
          <a:prstGeom prst="rect">
            <a:avLst/>
          </a:prstGeom>
          <a:noFill/>
          <a:ln>
            <a:noFill/>
          </a:ln>
        </p:spPr>
        <p:txBody>
          <a:bodyPr anchorCtr="0" anchor="t" bIns="91425" lIns="91425" spcFirstLastPara="1" rIns="91425" wrap="square" tIns="91425">
            <a:spAutoFit/>
          </a:bodyPr>
          <a:lstStyle/>
          <a:p>
            <a:pPr indent="0" lvl="0" marL="292100" marR="29210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[idx, dist] = knnsearch(</a:t>
            </a:r>
            <a:r>
              <a:rPr lang="en" sz="1000">
                <a:solidFill>
                  <a:schemeClr val="lt1"/>
                </a:solidFill>
                <a:highlight>
                  <a:srgbClr val="F4CCCC"/>
                </a:highlight>
                <a:latin typeface="Courier New"/>
                <a:ea typeface="Courier New"/>
                <a:cs typeface="Courier New"/>
                <a:sym typeface="Courier New"/>
              </a:rPr>
              <a:t>template.Location, pc2_rigid.Location</a:t>
            </a: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p:txBody>
      </p:sp>
      <p:sp>
        <p:nvSpPr>
          <p:cNvPr id="373" name="Google Shape;373;p47"/>
          <p:cNvSpPr txBox="1"/>
          <p:nvPr/>
        </p:nvSpPr>
        <p:spPr>
          <a:xfrm>
            <a:off x="-365375" y="2874500"/>
            <a:ext cx="5765400" cy="338700"/>
          </a:xfrm>
          <a:prstGeom prst="rect">
            <a:avLst/>
          </a:prstGeom>
          <a:noFill/>
          <a:ln>
            <a:noFill/>
          </a:ln>
        </p:spPr>
        <p:txBody>
          <a:bodyPr anchorCtr="0" anchor="t" bIns="91425" lIns="91425" spcFirstLastPara="1" rIns="91425" wrap="square" tIns="91425">
            <a:spAutoFit/>
          </a:bodyPr>
          <a:lstStyle/>
          <a:p>
            <a:pPr indent="0" lvl="0" marL="292100" marR="29210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[idx, dist] = knnsearch(</a:t>
            </a:r>
            <a:r>
              <a:rPr lang="en" sz="1000">
                <a:solidFill>
                  <a:schemeClr val="lt1"/>
                </a:solidFill>
                <a:highlight>
                  <a:srgbClr val="B6D7A8"/>
                </a:highlight>
                <a:latin typeface="Courier New"/>
                <a:ea typeface="Courier New"/>
                <a:cs typeface="Courier New"/>
                <a:sym typeface="Courier New"/>
              </a:rPr>
              <a:t>template.Location, pc2_rigid.Location</a:t>
            </a: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p:txBody>
      </p:sp>
      <p:sp>
        <p:nvSpPr>
          <p:cNvPr id="374" name="Google Shape;374;p47"/>
          <p:cNvSpPr/>
          <p:nvPr/>
        </p:nvSpPr>
        <p:spPr>
          <a:xfrm>
            <a:off x="1482475" y="2204850"/>
            <a:ext cx="354000" cy="511500"/>
          </a:xfrm>
          <a:prstGeom prst="downArrow">
            <a:avLst>
              <a:gd fmla="val 50000" name="adj1"/>
              <a:gd fmla="val 50000" name="adj2"/>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aphicFrame>
        <p:nvGraphicFramePr>
          <p:cNvPr id="375" name="Google Shape;375;p47"/>
          <p:cNvGraphicFramePr/>
          <p:nvPr/>
        </p:nvGraphicFramePr>
        <p:xfrm>
          <a:off x="4921100" y="1473400"/>
          <a:ext cx="3000000" cy="3000000"/>
        </p:xfrm>
        <a:graphic>
          <a:graphicData uri="http://schemas.openxmlformats.org/drawingml/2006/table">
            <a:tbl>
              <a:tblPr>
                <a:noFill/>
                <a:tableStyleId>{E3B2DC00-1283-420D-8243-16242D6D38CF}</a:tableStyleId>
              </a:tblPr>
              <a:tblGrid>
                <a:gridCol w="925425"/>
                <a:gridCol w="925425"/>
              </a:tblGrid>
              <a:tr h="284775">
                <a:tc>
                  <a:txBody>
                    <a:bodyPr/>
                    <a:lstStyle/>
                    <a:p>
                      <a:pPr indent="0" lvl="0" marL="0" rtl="0" algn="l">
                        <a:spcBef>
                          <a:spcPts val="0"/>
                        </a:spcBef>
                        <a:spcAft>
                          <a:spcPts val="0"/>
                        </a:spcAft>
                        <a:buNone/>
                      </a:pPr>
                      <a:r>
                        <a:rPr lang="en" sz="1000">
                          <a:solidFill>
                            <a:schemeClr val="dk1"/>
                          </a:solidFill>
                        </a:rPr>
                        <a:t>TemIdx</a:t>
                      </a:r>
                      <a:endParaRPr sz="1000">
                        <a:solidFill>
                          <a:schemeClr val="dk1"/>
                        </a:solidFill>
                      </a:endParaRPr>
                    </a:p>
                  </a:txBody>
                  <a:tcPr marT="91425" marB="91425" marR="91425" marL="91425"/>
                </a:tc>
                <a:tc>
                  <a:txBody>
                    <a:bodyPr/>
                    <a:lstStyle/>
                    <a:p>
                      <a:pPr indent="0" lvl="0" marL="0" rtl="0" algn="l">
                        <a:spcBef>
                          <a:spcPts val="0"/>
                        </a:spcBef>
                        <a:spcAft>
                          <a:spcPts val="0"/>
                        </a:spcAft>
                        <a:buNone/>
                      </a:pPr>
                      <a:r>
                        <a:rPr lang="en" sz="1000">
                          <a:solidFill>
                            <a:schemeClr val="dk1"/>
                          </a:solidFill>
                        </a:rPr>
                        <a:t>KNNpc1Idx</a:t>
                      </a:r>
                      <a:endParaRPr sz="1000">
                        <a:solidFill>
                          <a:schemeClr val="dk1"/>
                        </a:solidFill>
                      </a:endParaRPr>
                    </a:p>
                  </a:txBody>
                  <a:tcPr marT="91425" marB="91425" marR="91425" marL="91425"/>
                </a:tc>
              </a:tr>
              <a:tr h="284775">
                <a:tc>
                  <a:txBody>
                    <a:bodyPr/>
                    <a:lstStyle/>
                    <a:p>
                      <a:pPr indent="0" lvl="0" marL="0" rtl="0" algn="l">
                        <a:spcBef>
                          <a:spcPts val="0"/>
                        </a:spcBef>
                        <a:spcAft>
                          <a:spcPts val="0"/>
                        </a:spcAft>
                        <a:buNone/>
                      </a:pPr>
                      <a:r>
                        <a:rPr lang="en">
                          <a:solidFill>
                            <a:schemeClr val="dk1"/>
                          </a:solidFill>
                        </a:rPr>
                        <a:t>6496</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12600</a:t>
                      </a:r>
                      <a:endParaRPr>
                        <a:solidFill>
                          <a:schemeClr val="dk1"/>
                        </a:solidFill>
                      </a:endParaRPr>
                    </a:p>
                  </a:txBody>
                  <a:tcPr marT="91425" marB="91425" marR="91425" marL="91425"/>
                </a:tc>
              </a:tr>
              <a:tr h="259225">
                <a:tc>
                  <a:txBody>
                    <a:bodyPr/>
                    <a:lstStyle/>
                    <a:p>
                      <a:pPr indent="0" lvl="0" marL="0" rtl="0" algn="l">
                        <a:spcBef>
                          <a:spcPts val="0"/>
                        </a:spcBef>
                        <a:spcAft>
                          <a:spcPts val="0"/>
                        </a:spcAft>
                        <a:buNone/>
                      </a:pPr>
                      <a:r>
                        <a:rPr lang="en">
                          <a:solidFill>
                            <a:schemeClr val="dk1"/>
                          </a:solidFill>
                        </a:rPr>
                        <a:t>6497</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12682</a:t>
                      </a:r>
                      <a:endParaRPr>
                        <a:solidFill>
                          <a:schemeClr val="dk1"/>
                        </a:solidFill>
                      </a:endParaRPr>
                    </a:p>
                  </a:txBody>
                  <a:tcPr marT="91425" marB="91425" marR="91425" marL="91425"/>
                </a:tc>
              </a:tr>
              <a:tr h="259225">
                <a:tc>
                  <a:txBody>
                    <a:bodyPr/>
                    <a:lstStyle/>
                    <a:p>
                      <a:pPr indent="0" lvl="0" marL="0" rtl="0" algn="l">
                        <a:spcBef>
                          <a:spcPts val="0"/>
                        </a:spcBef>
                        <a:spcAft>
                          <a:spcPts val="0"/>
                        </a:spcAft>
                        <a:buNone/>
                      </a:pPr>
                      <a:r>
                        <a:rPr lang="en">
                          <a:solidFill>
                            <a:schemeClr val="dk1"/>
                          </a:solidFill>
                        </a:rPr>
                        <a:t>6498</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12682</a:t>
                      </a:r>
                      <a:endParaRPr>
                        <a:solidFill>
                          <a:schemeClr val="dk1"/>
                        </a:solidFill>
                      </a:endParaRPr>
                    </a:p>
                  </a:txBody>
                  <a:tcPr marT="91425" marB="91425" marR="91425" marL="91425"/>
                </a:tc>
              </a:tr>
              <a:tr h="259225">
                <a:tc>
                  <a:txBody>
                    <a:bodyPr/>
                    <a:lstStyle/>
                    <a:p>
                      <a:pPr indent="0" lvl="0" marL="0" rtl="0" algn="l">
                        <a:spcBef>
                          <a:spcPts val="0"/>
                        </a:spcBef>
                        <a:spcAft>
                          <a:spcPts val="0"/>
                        </a:spcAft>
                        <a:buNone/>
                      </a:pPr>
                      <a:r>
                        <a:rPr lang="en">
                          <a:solidFill>
                            <a:schemeClr val="dk1"/>
                          </a:solidFill>
                        </a:rPr>
                        <a:t>6499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13643</a:t>
                      </a:r>
                      <a:endParaRPr>
                        <a:solidFill>
                          <a:schemeClr val="dk1"/>
                        </a:solidFill>
                      </a:endParaRPr>
                    </a:p>
                  </a:txBody>
                  <a:tcPr marT="91425" marB="91425" marR="91425" marL="91425"/>
                </a:tc>
              </a:tr>
              <a:tr h="259225">
                <a:tc>
                  <a:txBody>
                    <a:bodyPr/>
                    <a:lstStyle/>
                    <a:p>
                      <a:pPr indent="0" lvl="0" marL="0" rtl="0" algn="l">
                        <a:spcBef>
                          <a:spcPts val="0"/>
                        </a:spcBef>
                        <a:spcAft>
                          <a:spcPts val="0"/>
                        </a:spcAft>
                        <a:buNone/>
                      </a:pPr>
                      <a:r>
                        <a:rPr lang="en">
                          <a:solidFill>
                            <a:schemeClr val="dk1"/>
                          </a:solidFill>
                        </a:rPr>
                        <a:t>6500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13643</a:t>
                      </a:r>
                      <a:endParaRPr>
                        <a:solidFill>
                          <a:schemeClr val="dk1"/>
                        </a:solidFill>
                      </a:endParaRPr>
                    </a:p>
                  </a:txBody>
                  <a:tcPr marT="91425" marB="91425" marR="91425" marL="91425"/>
                </a:tc>
              </a:tr>
            </a:tbl>
          </a:graphicData>
        </a:graphic>
      </p:graphicFrame>
      <p:graphicFrame>
        <p:nvGraphicFramePr>
          <p:cNvPr id="376" name="Google Shape;376;p47"/>
          <p:cNvGraphicFramePr/>
          <p:nvPr/>
        </p:nvGraphicFramePr>
        <p:xfrm>
          <a:off x="6958950" y="1473400"/>
          <a:ext cx="3000000" cy="3000000"/>
        </p:xfrm>
        <a:graphic>
          <a:graphicData uri="http://schemas.openxmlformats.org/drawingml/2006/table">
            <a:tbl>
              <a:tblPr>
                <a:noFill/>
                <a:tableStyleId>{E3B2DC00-1283-420D-8243-16242D6D38CF}</a:tableStyleId>
              </a:tblPr>
              <a:tblGrid>
                <a:gridCol w="925425"/>
                <a:gridCol w="925425"/>
              </a:tblGrid>
              <a:tr h="284775">
                <a:tc>
                  <a:txBody>
                    <a:bodyPr/>
                    <a:lstStyle/>
                    <a:p>
                      <a:pPr indent="0" lvl="0" marL="0" rtl="0" algn="l">
                        <a:spcBef>
                          <a:spcPts val="0"/>
                        </a:spcBef>
                        <a:spcAft>
                          <a:spcPts val="0"/>
                        </a:spcAft>
                        <a:buNone/>
                      </a:pPr>
                      <a:r>
                        <a:rPr lang="en" sz="1000">
                          <a:solidFill>
                            <a:schemeClr val="dk1"/>
                          </a:solidFill>
                        </a:rPr>
                        <a:t>TemIdx</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KNNpc2Idx</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4775">
                <a:tc>
                  <a:txBody>
                    <a:bodyPr/>
                    <a:lstStyle/>
                    <a:p>
                      <a:pPr indent="0" lvl="0" marL="0" rtl="0" algn="l">
                        <a:spcBef>
                          <a:spcPts val="0"/>
                        </a:spcBef>
                        <a:spcAft>
                          <a:spcPts val="0"/>
                        </a:spcAft>
                        <a:buNone/>
                      </a:pPr>
                      <a:r>
                        <a:rPr lang="en">
                          <a:solidFill>
                            <a:schemeClr val="dk1"/>
                          </a:solidFill>
                        </a:rPr>
                        <a:t>6496</a:t>
                      </a:r>
                      <a:endParaRPr>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dk1"/>
                          </a:solidFill>
                        </a:rPr>
                        <a:t>9072</a:t>
                      </a:r>
                      <a:endParaRPr>
                        <a:solidFill>
                          <a:schemeClr val="dk1"/>
                        </a:solidFill>
                      </a:endParaRPr>
                    </a:p>
                  </a:txBody>
                  <a:tcPr marT="91425" marB="91425" marR="91425" marL="91425">
                    <a:lnT cap="flat" cmpd="sng" w="9525">
                      <a:solidFill>
                        <a:srgbClr val="9E9E9E"/>
                      </a:solidFill>
                      <a:prstDash val="solid"/>
                      <a:round/>
                      <a:headEnd len="sm" w="sm" type="none"/>
                      <a:tailEnd len="sm" w="sm" type="none"/>
                    </a:lnT>
                  </a:tcPr>
                </a:tc>
              </a:tr>
              <a:tr h="259225">
                <a:tc>
                  <a:txBody>
                    <a:bodyPr/>
                    <a:lstStyle/>
                    <a:p>
                      <a:pPr indent="0" lvl="0" marL="0" rtl="0" algn="l">
                        <a:spcBef>
                          <a:spcPts val="0"/>
                        </a:spcBef>
                        <a:spcAft>
                          <a:spcPts val="0"/>
                        </a:spcAft>
                        <a:buNone/>
                      </a:pPr>
                      <a:r>
                        <a:rPr lang="en">
                          <a:solidFill>
                            <a:schemeClr val="dk1"/>
                          </a:solidFill>
                        </a:rPr>
                        <a:t>6497</a:t>
                      </a:r>
                      <a:endParaRPr>
                        <a:solidFill>
                          <a:schemeClr val="dk1"/>
                        </a:solidFill>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solidFill>
                            <a:schemeClr val="dk1"/>
                          </a:solidFill>
                        </a:rPr>
                        <a:t>9078</a:t>
                      </a:r>
                      <a:endParaRPr>
                        <a:solidFill>
                          <a:schemeClr val="dk1"/>
                        </a:solidFill>
                      </a:endParaRPr>
                    </a:p>
                  </a:txBody>
                  <a:tcPr marT="91425" marB="91425" marR="91425" marL="91425"/>
                </a:tc>
              </a:tr>
              <a:tr h="259225">
                <a:tc>
                  <a:txBody>
                    <a:bodyPr/>
                    <a:lstStyle/>
                    <a:p>
                      <a:pPr indent="0" lvl="0" marL="0" rtl="0" algn="l">
                        <a:spcBef>
                          <a:spcPts val="0"/>
                        </a:spcBef>
                        <a:spcAft>
                          <a:spcPts val="0"/>
                        </a:spcAft>
                        <a:buNone/>
                      </a:pPr>
                      <a:r>
                        <a:rPr lang="en">
                          <a:solidFill>
                            <a:schemeClr val="dk1"/>
                          </a:solidFill>
                        </a:rPr>
                        <a:t>6498</a:t>
                      </a:r>
                      <a:endParaRPr>
                        <a:solidFill>
                          <a:schemeClr val="dk1"/>
                        </a:solidFill>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solidFill>
                            <a:schemeClr val="dk1"/>
                          </a:solidFill>
                        </a:rPr>
                        <a:t>9072</a:t>
                      </a:r>
                      <a:endParaRPr>
                        <a:solidFill>
                          <a:schemeClr val="dk1"/>
                        </a:solidFill>
                      </a:endParaRPr>
                    </a:p>
                  </a:txBody>
                  <a:tcPr marT="91425" marB="91425" marR="91425" marL="91425"/>
                </a:tc>
              </a:tr>
              <a:tr h="259225">
                <a:tc>
                  <a:txBody>
                    <a:bodyPr/>
                    <a:lstStyle/>
                    <a:p>
                      <a:pPr indent="0" lvl="0" marL="0" rtl="0" algn="l">
                        <a:spcBef>
                          <a:spcPts val="0"/>
                        </a:spcBef>
                        <a:spcAft>
                          <a:spcPts val="0"/>
                        </a:spcAft>
                        <a:buNone/>
                      </a:pPr>
                      <a:r>
                        <a:rPr lang="en">
                          <a:solidFill>
                            <a:schemeClr val="dk1"/>
                          </a:solidFill>
                        </a:rPr>
                        <a:t>6499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9197</a:t>
                      </a:r>
                      <a:endParaRPr>
                        <a:solidFill>
                          <a:schemeClr val="dk1"/>
                        </a:solidFill>
                      </a:endParaRPr>
                    </a:p>
                  </a:txBody>
                  <a:tcPr marT="91425" marB="91425" marR="91425" marL="91425"/>
                </a:tc>
              </a:tr>
              <a:tr h="259225">
                <a:tc>
                  <a:txBody>
                    <a:bodyPr/>
                    <a:lstStyle/>
                    <a:p>
                      <a:pPr indent="0" lvl="0" marL="0" rtl="0" algn="l">
                        <a:spcBef>
                          <a:spcPts val="0"/>
                        </a:spcBef>
                        <a:spcAft>
                          <a:spcPts val="0"/>
                        </a:spcAft>
                        <a:buNone/>
                      </a:pPr>
                      <a:r>
                        <a:rPr lang="en">
                          <a:solidFill>
                            <a:schemeClr val="dk1"/>
                          </a:solidFill>
                        </a:rPr>
                        <a:t>6500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9197</a:t>
                      </a:r>
                      <a:endParaRPr>
                        <a:solidFill>
                          <a:schemeClr val="dk1"/>
                        </a:solidFill>
                      </a:endParaRPr>
                    </a:p>
                  </a:txBody>
                  <a:tcPr marT="91425" marB="91425" marR="91425" marL="91425"/>
                </a:tc>
              </a:tr>
            </a:tbl>
          </a:graphicData>
        </a:graphic>
      </p:graphicFrame>
      <p:sp>
        <p:nvSpPr>
          <p:cNvPr id="377" name="Google Shape;37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47"/>
          <p:cNvSpPr txBox="1"/>
          <p:nvPr/>
        </p:nvSpPr>
        <p:spPr>
          <a:xfrm>
            <a:off x="208125" y="3855900"/>
            <a:ext cx="4324800" cy="9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Hind"/>
                <a:ea typeface="Hind"/>
                <a:cs typeface="Hind"/>
                <a:sym typeface="Hind"/>
              </a:rPr>
              <a:t>At first we were trying to fit the points into the template, but we decided to swap and fit the template into the other point clouds. This way we can have the same number of points, as </a:t>
            </a:r>
            <a:r>
              <a:rPr lang="en" sz="1200">
                <a:solidFill>
                  <a:schemeClr val="dk1"/>
                </a:solidFill>
                <a:latin typeface="Hind"/>
                <a:ea typeface="Hind"/>
                <a:cs typeface="Hind"/>
                <a:sym typeface="Hind"/>
              </a:rPr>
              <a:t>well</a:t>
            </a:r>
            <a:r>
              <a:rPr lang="en" sz="1200">
                <a:solidFill>
                  <a:schemeClr val="dk1"/>
                </a:solidFill>
                <a:latin typeface="Hind"/>
                <a:ea typeface="Hind"/>
                <a:cs typeface="Hind"/>
                <a:sym typeface="Hind"/>
              </a:rPr>
              <a:t> as the same idx for the correspondence. </a:t>
            </a:r>
            <a:endParaRPr sz="1200">
              <a:solidFill>
                <a:schemeClr val="dk1"/>
              </a:solidFill>
              <a:latin typeface="Hind"/>
              <a:ea typeface="Hind"/>
              <a:cs typeface="Hind"/>
              <a:sym typeface="Hi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8" title="knncor.png"/>
          <p:cNvPicPr preferRelativeResize="0"/>
          <p:nvPr/>
        </p:nvPicPr>
        <p:blipFill>
          <a:blip r:embed="rId3">
            <a:alphaModFix/>
          </a:blip>
          <a:stretch>
            <a:fillRect/>
          </a:stretch>
        </p:blipFill>
        <p:spPr>
          <a:xfrm>
            <a:off x="-365375" y="754963"/>
            <a:ext cx="5470101" cy="3934375"/>
          </a:xfrm>
          <a:prstGeom prst="rect">
            <a:avLst/>
          </a:prstGeom>
          <a:noFill/>
          <a:ln>
            <a:noFill/>
          </a:ln>
        </p:spPr>
      </p:pic>
      <p:pic>
        <p:nvPicPr>
          <p:cNvPr id="384" name="Google Shape;384;p48" title="idx dalseled.png"/>
          <p:cNvPicPr preferRelativeResize="0"/>
          <p:nvPr/>
        </p:nvPicPr>
        <p:blipFill>
          <a:blip r:embed="rId4">
            <a:alphaModFix/>
          </a:blip>
          <a:stretch>
            <a:fillRect/>
          </a:stretch>
        </p:blipFill>
        <p:spPr>
          <a:xfrm>
            <a:off x="4131700" y="824575"/>
            <a:ext cx="5042849" cy="3864775"/>
          </a:xfrm>
          <a:prstGeom prst="rect">
            <a:avLst/>
          </a:prstGeom>
          <a:noFill/>
          <a:ln>
            <a:noFill/>
          </a:ln>
        </p:spPr>
      </p:pic>
      <p:sp>
        <p:nvSpPr>
          <p:cNvPr id="385" name="Google Shape;385;p48"/>
          <p:cNvSpPr txBox="1"/>
          <p:nvPr/>
        </p:nvSpPr>
        <p:spPr>
          <a:xfrm>
            <a:off x="0" y="152400"/>
            <a:ext cx="75051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Space Grotesk"/>
              <a:buNone/>
            </a:pPr>
            <a:r>
              <a:rPr b="1" lang="en" sz="1300">
                <a:solidFill>
                  <a:schemeClr val="dk1"/>
                </a:solidFill>
                <a:latin typeface="Space Grotesk"/>
                <a:ea typeface="Space Grotesk"/>
                <a:cs typeface="Space Grotesk"/>
                <a:sym typeface="Space Grotesk"/>
              </a:rPr>
              <a:t>2.1 Validate </a:t>
            </a:r>
            <a:r>
              <a:rPr b="1" lang="en" sz="1300">
                <a:solidFill>
                  <a:schemeClr val="dk1"/>
                </a:solidFill>
                <a:latin typeface="Space Grotesk"/>
                <a:ea typeface="Space Grotesk"/>
                <a:cs typeface="Space Grotesk"/>
                <a:sym typeface="Space Grotesk"/>
              </a:rPr>
              <a:t>correspondence</a:t>
            </a:r>
            <a:r>
              <a:rPr b="1" lang="en" sz="1300">
                <a:solidFill>
                  <a:schemeClr val="dk1"/>
                </a:solidFill>
                <a:latin typeface="Space Grotesk"/>
                <a:ea typeface="Space Grotesk"/>
                <a:cs typeface="Space Grotesk"/>
                <a:sym typeface="Space Grotesk"/>
              </a:rPr>
              <a:t> map. (Replace last index with a false map)</a:t>
            </a:r>
            <a:endParaRPr b="1" sz="1600">
              <a:latin typeface="Space Grotesk"/>
              <a:ea typeface="Space Grotesk"/>
              <a:cs typeface="Space Grotesk"/>
              <a:sym typeface="Space Grotesk"/>
            </a:endParaRPr>
          </a:p>
        </p:txBody>
      </p:sp>
      <p:sp>
        <p:nvSpPr>
          <p:cNvPr id="386" name="Google Shape;38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9"/>
          <p:cNvSpPr txBox="1"/>
          <p:nvPr/>
        </p:nvSpPr>
        <p:spPr>
          <a:xfrm>
            <a:off x="0" y="152400"/>
            <a:ext cx="75051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Space Grotesk"/>
              <a:buNone/>
            </a:pPr>
            <a:r>
              <a:rPr b="1" lang="en" sz="1300">
                <a:solidFill>
                  <a:schemeClr val="dk1"/>
                </a:solidFill>
                <a:latin typeface="Space Grotesk"/>
                <a:ea typeface="Space Grotesk"/>
                <a:cs typeface="Space Grotesk"/>
                <a:sym typeface="Space Grotesk"/>
              </a:rPr>
              <a:t>2.1 Validate correspondence map</a:t>
            </a:r>
            <a:endParaRPr b="1" sz="1600">
              <a:latin typeface="Space Grotesk"/>
              <a:ea typeface="Space Grotesk"/>
              <a:cs typeface="Space Grotesk"/>
              <a:sym typeface="Space Grotesk"/>
            </a:endParaRPr>
          </a:p>
        </p:txBody>
      </p:sp>
      <p:pic>
        <p:nvPicPr>
          <p:cNvPr id="392" name="Google Shape;392;p49" title="azzulito.png"/>
          <p:cNvPicPr preferRelativeResize="0"/>
          <p:nvPr/>
        </p:nvPicPr>
        <p:blipFill rotWithShape="1">
          <a:blip r:embed="rId3">
            <a:alphaModFix/>
          </a:blip>
          <a:srcRect b="0" l="1903" r="18095" t="0"/>
          <a:stretch/>
        </p:blipFill>
        <p:spPr>
          <a:xfrm>
            <a:off x="186075" y="720300"/>
            <a:ext cx="8559124" cy="4058974"/>
          </a:xfrm>
          <a:prstGeom prst="rect">
            <a:avLst/>
          </a:prstGeom>
          <a:noFill/>
          <a:ln>
            <a:noFill/>
          </a:ln>
        </p:spPr>
      </p:pic>
      <p:sp>
        <p:nvSpPr>
          <p:cNvPr id="393" name="Google Shape;393;p49"/>
          <p:cNvSpPr/>
          <p:nvPr/>
        </p:nvSpPr>
        <p:spPr>
          <a:xfrm>
            <a:off x="1501475" y="3165975"/>
            <a:ext cx="230400" cy="219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394" name="Google Shape;394;p49"/>
          <p:cNvSpPr/>
          <p:nvPr/>
        </p:nvSpPr>
        <p:spPr>
          <a:xfrm>
            <a:off x="4183450" y="3099150"/>
            <a:ext cx="230400" cy="219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395" name="Google Shape;395;p49"/>
          <p:cNvSpPr/>
          <p:nvPr/>
        </p:nvSpPr>
        <p:spPr>
          <a:xfrm>
            <a:off x="7022825" y="3165975"/>
            <a:ext cx="230400" cy="219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396" name="Google Shape;396;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7" name="Google Shape;397;p49"/>
          <p:cNvSpPr txBox="1"/>
          <p:nvPr/>
        </p:nvSpPr>
        <p:spPr>
          <a:xfrm>
            <a:off x="3511125" y="201350"/>
            <a:ext cx="512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In here we used the same </a:t>
            </a:r>
            <a:r>
              <a:rPr lang="en" sz="1200">
                <a:solidFill>
                  <a:schemeClr val="dk1"/>
                </a:solidFill>
                <a:latin typeface="Hind"/>
                <a:ea typeface="Hind"/>
                <a:cs typeface="Hind"/>
                <a:sym typeface="Hind"/>
              </a:rPr>
              <a:t>index to change the color, visualizing if the same area or point was changed for the 3 tibias.</a:t>
            </a:r>
            <a:endParaRPr sz="1200">
              <a:solidFill>
                <a:schemeClr val="dk1"/>
              </a:solidFill>
              <a:latin typeface="Hind"/>
              <a:ea typeface="Hind"/>
              <a:cs typeface="Hind"/>
              <a:sym typeface="Hi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133025" y="69450"/>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&amp; Overall Goal</a:t>
            </a:r>
            <a:endParaRPr/>
          </a:p>
        </p:txBody>
      </p:sp>
      <p:sp>
        <p:nvSpPr>
          <p:cNvPr id="148" name="Google Shape;148;p23"/>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01</a:t>
            </a:r>
            <a:endParaRPr>
              <a:solidFill>
                <a:schemeClr val="dk1"/>
              </a:solidFill>
            </a:endParaRPr>
          </a:p>
        </p:txBody>
      </p:sp>
      <p:cxnSp>
        <p:nvCxnSpPr>
          <p:cNvPr id="149" name="Google Shape;149;p23"/>
          <p:cNvCxnSpPr/>
          <p:nvPr/>
        </p:nvCxnSpPr>
        <p:spPr>
          <a:xfrm>
            <a:off x="312925" y="4109925"/>
            <a:ext cx="3696000" cy="0"/>
          </a:xfrm>
          <a:prstGeom prst="straightConnector1">
            <a:avLst/>
          </a:prstGeom>
          <a:noFill/>
          <a:ln cap="flat" cmpd="sng" w="9525">
            <a:solidFill>
              <a:schemeClr val="dk1"/>
            </a:solidFill>
            <a:prstDash val="solid"/>
            <a:round/>
            <a:headEnd len="med" w="med" type="none"/>
            <a:tailEnd len="med" w="med" type="none"/>
          </a:ln>
        </p:spPr>
      </p:cxnSp>
      <p:sp>
        <p:nvSpPr>
          <p:cNvPr id="150" name="Google Shape;150;p23"/>
          <p:cNvSpPr txBox="1"/>
          <p:nvPr/>
        </p:nvSpPr>
        <p:spPr>
          <a:xfrm>
            <a:off x="155525" y="3315825"/>
            <a:ext cx="8198400" cy="100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Hind"/>
                <a:ea typeface="Hind"/>
                <a:cs typeface="Hind"/>
                <a:sym typeface="Hind"/>
              </a:rPr>
              <a:t>-Ambitious goal: register 2D X-rays to 3D models, reconstruct missing parts, and obtain anatomical landmark positions.</a:t>
            </a:r>
            <a:endParaRPr sz="1200">
              <a:solidFill>
                <a:schemeClr val="dk1"/>
              </a:solidFill>
              <a:latin typeface="Hind"/>
              <a:ea typeface="Hind"/>
              <a:cs typeface="Hind"/>
              <a:sym typeface="Hind"/>
            </a:endParaRPr>
          </a:p>
          <a:p>
            <a:pPr indent="0" lvl="0" marL="0" rtl="0" algn="l">
              <a:lnSpc>
                <a:spcPct val="115000"/>
              </a:lnSpc>
              <a:spcBef>
                <a:spcPts val="0"/>
              </a:spcBef>
              <a:spcAft>
                <a:spcPts val="0"/>
              </a:spcAft>
              <a:buNone/>
            </a:pPr>
            <a:r>
              <a:rPr lang="en" sz="1200">
                <a:solidFill>
                  <a:schemeClr val="dk1"/>
                </a:solidFill>
                <a:latin typeface="Hind"/>
                <a:ea typeface="Hind"/>
                <a:cs typeface="Hind"/>
                <a:sym typeface="Hind"/>
              </a:rPr>
              <a:t> </a:t>
            </a:r>
            <a:endParaRPr sz="1200">
              <a:solidFill>
                <a:schemeClr val="dk1"/>
              </a:solidFill>
              <a:latin typeface="Hind"/>
              <a:ea typeface="Hind"/>
              <a:cs typeface="Hind"/>
              <a:sym typeface="Hind"/>
            </a:endParaRPr>
          </a:p>
          <a:p>
            <a:pPr indent="0" lvl="0" marL="0" rtl="0" algn="l">
              <a:lnSpc>
                <a:spcPct val="115000"/>
              </a:lnSpc>
              <a:spcBef>
                <a:spcPts val="0"/>
              </a:spcBef>
              <a:spcAft>
                <a:spcPts val="0"/>
              </a:spcAft>
              <a:buNone/>
            </a:pPr>
            <a:r>
              <a:rPr lang="en" sz="1200">
                <a:solidFill>
                  <a:schemeClr val="dk1"/>
                </a:solidFill>
                <a:latin typeface="Hind"/>
                <a:ea typeface="Hind"/>
                <a:cs typeface="Hind"/>
                <a:sym typeface="Hind"/>
              </a:rPr>
              <a:t>-Approach: since this internship is only for 3 months, we focus on adapting the tools which will be of help to future interns. Such as DRR generation, automatic segmentation, and a custom PCA for SSM(Statistical Shape Model).  </a:t>
            </a:r>
            <a:endParaRPr>
              <a:solidFill>
                <a:schemeClr val="dk1"/>
              </a:solidFill>
              <a:latin typeface="Courier New"/>
              <a:ea typeface="Courier New"/>
              <a:cs typeface="Courier New"/>
              <a:sym typeface="Courier New"/>
            </a:endParaRPr>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txBox="1"/>
          <p:nvPr/>
        </p:nvSpPr>
        <p:spPr>
          <a:xfrm>
            <a:off x="0" y="152400"/>
            <a:ext cx="75051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Space Grotesk"/>
              <a:buNone/>
            </a:pPr>
            <a:r>
              <a:rPr b="1" lang="en" sz="1300">
                <a:solidFill>
                  <a:schemeClr val="dk1"/>
                </a:solidFill>
                <a:latin typeface="Space Grotesk"/>
                <a:ea typeface="Space Grotesk"/>
                <a:cs typeface="Space Grotesk"/>
                <a:sym typeface="Space Grotesk"/>
              </a:rPr>
              <a:t>2.2 Mean Shape: iterative method.</a:t>
            </a:r>
            <a:endParaRPr b="1" sz="1600">
              <a:latin typeface="Space Grotesk"/>
              <a:ea typeface="Space Grotesk"/>
              <a:cs typeface="Space Grotesk"/>
              <a:sym typeface="Space Grotesk"/>
            </a:endParaRPr>
          </a:p>
        </p:txBody>
      </p:sp>
      <p:pic>
        <p:nvPicPr>
          <p:cNvPr id="403" name="Google Shape;403;p50" title="mean2.png"/>
          <p:cNvPicPr preferRelativeResize="0"/>
          <p:nvPr/>
        </p:nvPicPr>
        <p:blipFill>
          <a:blip r:embed="rId3">
            <a:alphaModFix/>
          </a:blip>
          <a:stretch>
            <a:fillRect/>
          </a:stretch>
        </p:blipFill>
        <p:spPr>
          <a:xfrm>
            <a:off x="4426500" y="592113"/>
            <a:ext cx="4191551" cy="3959274"/>
          </a:xfrm>
          <a:prstGeom prst="rect">
            <a:avLst/>
          </a:prstGeom>
          <a:noFill/>
          <a:ln>
            <a:noFill/>
          </a:ln>
        </p:spPr>
      </p:pic>
      <p:pic>
        <p:nvPicPr>
          <p:cNvPr id="404" name="Google Shape;404;p50" title="mean1.png"/>
          <p:cNvPicPr preferRelativeResize="0"/>
          <p:nvPr/>
        </p:nvPicPr>
        <p:blipFill rotWithShape="1">
          <a:blip r:embed="rId4">
            <a:alphaModFix/>
          </a:blip>
          <a:srcRect b="0" l="14721" r="14431" t="0"/>
          <a:stretch/>
        </p:blipFill>
        <p:spPr>
          <a:xfrm>
            <a:off x="560194" y="567900"/>
            <a:ext cx="3667607" cy="3983474"/>
          </a:xfrm>
          <a:prstGeom prst="rect">
            <a:avLst/>
          </a:prstGeom>
          <a:noFill/>
          <a:ln>
            <a:noFill/>
          </a:ln>
        </p:spPr>
      </p:pic>
      <p:sp>
        <p:nvSpPr>
          <p:cNvPr id="405" name="Google Shape;40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1"/>
          <p:cNvSpPr txBox="1"/>
          <p:nvPr/>
        </p:nvSpPr>
        <p:spPr>
          <a:xfrm>
            <a:off x="50575" y="152400"/>
            <a:ext cx="7505100" cy="6504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Space Grotesk"/>
              <a:buNone/>
            </a:pPr>
            <a:r>
              <a:rPr b="1" lang="en" sz="1300">
                <a:solidFill>
                  <a:schemeClr val="dk1"/>
                </a:solidFill>
                <a:latin typeface="Space Grotesk"/>
                <a:ea typeface="Space Grotesk"/>
                <a:cs typeface="Space Grotesk"/>
                <a:sym typeface="Space Grotesk"/>
              </a:rPr>
              <a:t>3.1 Converting Point Cloud Structures into an (N × 3 × n) Matrix with Correct Point Correspondence</a:t>
            </a:r>
            <a:endParaRPr b="1" sz="1600">
              <a:latin typeface="Space Grotesk"/>
              <a:ea typeface="Space Grotesk"/>
              <a:cs typeface="Space Grotesk"/>
              <a:sym typeface="Space Grotesk"/>
            </a:endParaRPr>
          </a:p>
        </p:txBody>
      </p:sp>
      <p:grpSp>
        <p:nvGrpSpPr>
          <p:cNvPr id="411" name="Google Shape;411;p51"/>
          <p:cNvGrpSpPr/>
          <p:nvPr/>
        </p:nvGrpSpPr>
        <p:grpSpPr>
          <a:xfrm>
            <a:off x="3373975" y="507125"/>
            <a:ext cx="6270150" cy="4534650"/>
            <a:chOff x="1332825" y="518375"/>
            <a:chExt cx="6270150" cy="4534650"/>
          </a:xfrm>
        </p:grpSpPr>
        <p:sp>
          <p:nvSpPr>
            <p:cNvPr id="412" name="Google Shape;412;p51"/>
            <p:cNvSpPr txBox="1"/>
            <p:nvPr/>
          </p:nvSpPr>
          <p:spPr>
            <a:xfrm>
              <a:off x="1332825" y="4683725"/>
              <a:ext cx="323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N      </a:t>
              </a:r>
              <a:r>
                <a:rPr lang="en" sz="900">
                  <a:solidFill>
                    <a:schemeClr val="dk1"/>
                  </a:solidFill>
                  <a:latin typeface="Hind"/>
                  <a:ea typeface="Hind"/>
                  <a:cs typeface="Hind"/>
                  <a:sym typeface="Hind"/>
                </a:rPr>
                <a:t>Number of points</a:t>
              </a:r>
              <a:endParaRPr sz="900">
                <a:solidFill>
                  <a:schemeClr val="dk1"/>
                </a:solidFill>
                <a:latin typeface="Hind"/>
                <a:ea typeface="Hind"/>
                <a:cs typeface="Hind"/>
                <a:sym typeface="Hind"/>
              </a:endParaRPr>
            </a:p>
          </p:txBody>
        </p:sp>
        <p:cxnSp>
          <p:nvCxnSpPr>
            <p:cNvPr id="413" name="Google Shape;413;p51"/>
            <p:cNvCxnSpPr/>
            <p:nvPr/>
          </p:nvCxnSpPr>
          <p:spPr>
            <a:xfrm>
              <a:off x="1664475" y="1603250"/>
              <a:ext cx="0" cy="3271500"/>
            </a:xfrm>
            <a:prstGeom prst="straightConnector1">
              <a:avLst/>
            </a:prstGeom>
            <a:noFill/>
            <a:ln cap="flat" cmpd="sng" w="9525">
              <a:solidFill>
                <a:schemeClr val="dk2"/>
              </a:solidFill>
              <a:prstDash val="solid"/>
              <a:round/>
              <a:headEnd len="med" w="med" type="none"/>
              <a:tailEnd len="med" w="med" type="triangle"/>
            </a:ln>
          </p:spPr>
        </p:cxnSp>
        <p:cxnSp>
          <p:nvCxnSpPr>
            <p:cNvPr id="414" name="Google Shape;414;p51"/>
            <p:cNvCxnSpPr/>
            <p:nvPr/>
          </p:nvCxnSpPr>
          <p:spPr>
            <a:xfrm>
              <a:off x="1664475" y="1603250"/>
              <a:ext cx="2051700" cy="0"/>
            </a:xfrm>
            <a:prstGeom prst="straightConnector1">
              <a:avLst/>
            </a:prstGeom>
            <a:noFill/>
            <a:ln cap="flat" cmpd="sng" w="9525">
              <a:solidFill>
                <a:schemeClr val="dk2"/>
              </a:solidFill>
              <a:prstDash val="solid"/>
              <a:round/>
              <a:headEnd len="med" w="med" type="none"/>
              <a:tailEnd len="med" w="med" type="triangle"/>
            </a:ln>
          </p:spPr>
        </p:cxnSp>
        <p:cxnSp>
          <p:nvCxnSpPr>
            <p:cNvPr id="415" name="Google Shape;415;p51"/>
            <p:cNvCxnSpPr/>
            <p:nvPr/>
          </p:nvCxnSpPr>
          <p:spPr>
            <a:xfrm flipH="1" rot="10800000">
              <a:off x="1664475" y="808550"/>
              <a:ext cx="2966100" cy="794700"/>
            </a:xfrm>
            <a:prstGeom prst="straightConnector1">
              <a:avLst/>
            </a:prstGeom>
            <a:noFill/>
            <a:ln cap="flat" cmpd="sng" w="9525">
              <a:solidFill>
                <a:schemeClr val="dk2"/>
              </a:solidFill>
              <a:prstDash val="solid"/>
              <a:round/>
              <a:headEnd len="med" w="med" type="none"/>
              <a:tailEnd len="med" w="med" type="triangle"/>
            </a:ln>
          </p:spPr>
        </p:cxnSp>
        <p:cxnSp>
          <p:nvCxnSpPr>
            <p:cNvPr id="416" name="Google Shape;416;p51"/>
            <p:cNvCxnSpPr/>
            <p:nvPr/>
          </p:nvCxnSpPr>
          <p:spPr>
            <a:xfrm>
              <a:off x="2299700" y="1603250"/>
              <a:ext cx="0" cy="3176100"/>
            </a:xfrm>
            <a:prstGeom prst="straightConnector1">
              <a:avLst/>
            </a:prstGeom>
            <a:noFill/>
            <a:ln cap="flat" cmpd="sng" w="9525">
              <a:solidFill>
                <a:schemeClr val="dk2"/>
              </a:solidFill>
              <a:prstDash val="solid"/>
              <a:round/>
              <a:headEnd len="med" w="med" type="none"/>
              <a:tailEnd len="med" w="med" type="none"/>
            </a:ln>
          </p:spPr>
        </p:cxnSp>
        <p:cxnSp>
          <p:nvCxnSpPr>
            <p:cNvPr id="417" name="Google Shape;417;p51"/>
            <p:cNvCxnSpPr/>
            <p:nvPr/>
          </p:nvCxnSpPr>
          <p:spPr>
            <a:xfrm>
              <a:off x="2980500" y="1614475"/>
              <a:ext cx="0" cy="3176100"/>
            </a:xfrm>
            <a:prstGeom prst="straightConnector1">
              <a:avLst/>
            </a:prstGeom>
            <a:noFill/>
            <a:ln cap="flat" cmpd="sng" w="9525">
              <a:solidFill>
                <a:schemeClr val="dk2"/>
              </a:solidFill>
              <a:prstDash val="solid"/>
              <a:round/>
              <a:headEnd len="med" w="med" type="none"/>
              <a:tailEnd len="med" w="med" type="none"/>
            </a:ln>
          </p:spPr>
        </p:cxnSp>
        <p:cxnSp>
          <p:nvCxnSpPr>
            <p:cNvPr id="418" name="Google Shape;418;p51"/>
            <p:cNvCxnSpPr/>
            <p:nvPr/>
          </p:nvCxnSpPr>
          <p:spPr>
            <a:xfrm>
              <a:off x="3610725" y="1603250"/>
              <a:ext cx="0" cy="3176100"/>
            </a:xfrm>
            <a:prstGeom prst="straightConnector1">
              <a:avLst/>
            </a:prstGeom>
            <a:noFill/>
            <a:ln cap="flat" cmpd="sng" w="9525">
              <a:solidFill>
                <a:schemeClr val="dk2"/>
              </a:solidFill>
              <a:prstDash val="solid"/>
              <a:round/>
              <a:headEnd len="med" w="med" type="none"/>
              <a:tailEnd len="med" w="med" type="none"/>
            </a:ln>
          </p:spPr>
        </p:cxnSp>
        <p:sp>
          <p:nvSpPr>
            <p:cNvPr id="419" name="Google Shape;419;p51"/>
            <p:cNvSpPr txBox="1"/>
            <p:nvPr/>
          </p:nvSpPr>
          <p:spPr>
            <a:xfrm>
              <a:off x="3744975" y="1452075"/>
              <a:ext cx="323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Coordinates in 3D</a:t>
              </a:r>
              <a:endParaRPr sz="900">
                <a:solidFill>
                  <a:schemeClr val="dk1"/>
                </a:solidFill>
                <a:latin typeface="Hind"/>
                <a:ea typeface="Hind"/>
                <a:cs typeface="Hind"/>
                <a:sym typeface="Hind"/>
              </a:endParaRPr>
            </a:p>
          </p:txBody>
        </p:sp>
        <p:cxnSp>
          <p:nvCxnSpPr>
            <p:cNvPr id="420" name="Google Shape;420;p51"/>
            <p:cNvCxnSpPr/>
            <p:nvPr/>
          </p:nvCxnSpPr>
          <p:spPr>
            <a:xfrm>
              <a:off x="2316550" y="1428975"/>
              <a:ext cx="1534500" cy="225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51"/>
            <p:cNvCxnSpPr/>
            <p:nvPr/>
          </p:nvCxnSpPr>
          <p:spPr>
            <a:xfrm>
              <a:off x="2843475" y="1283450"/>
              <a:ext cx="1534500" cy="225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51"/>
            <p:cNvCxnSpPr/>
            <p:nvPr/>
          </p:nvCxnSpPr>
          <p:spPr>
            <a:xfrm>
              <a:off x="3380225" y="1137925"/>
              <a:ext cx="1534500" cy="2250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51"/>
            <p:cNvCxnSpPr/>
            <p:nvPr/>
          </p:nvCxnSpPr>
          <p:spPr>
            <a:xfrm>
              <a:off x="3851050" y="1026838"/>
              <a:ext cx="1534500" cy="225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51"/>
            <p:cNvCxnSpPr/>
            <p:nvPr/>
          </p:nvCxnSpPr>
          <p:spPr>
            <a:xfrm>
              <a:off x="4258400" y="914425"/>
              <a:ext cx="1534500" cy="22500"/>
            </a:xfrm>
            <a:prstGeom prst="straightConnector1">
              <a:avLst/>
            </a:prstGeom>
            <a:noFill/>
            <a:ln cap="flat" cmpd="sng" w="9525">
              <a:solidFill>
                <a:schemeClr val="dk2"/>
              </a:solidFill>
              <a:prstDash val="solid"/>
              <a:round/>
              <a:headEnd len="med" w="med" type="none"/>
              <a:tailEnd len="med" w="med" type="none"/>
            </a:ln>
          </p:spPr>
        </p:cxnSp>
        <p:sp>
          <p:nvSpPr>
            <p:cNvPr id="425" name="Google Shape;425;p51"/>
            <p:cNvSpPr txBox="1"/>
            <p:nvPr/>
          </p:nvSpPr>
          <p:spPr>
            <a:xfrm>
              <a:off x="4630575" y="518375"/>
              <a:ext cx="297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n </a:t>
              </a:r>
              <a:r>
                <a:rPr lang="en" sz="700">
                  <a:solidFill>
                    <a:schemeClr val="dk1"/>
                  </a:solidFill>
                  <a:latin typeface="Hind"/>
                  <a:ea typeface="Hind"/>
                  <a:cs typeface="Hind"/>
                  <a:sym typeface="Hind"/>
                </a:rPr>
                <a:t>(subjects)</a:t>
              </a:r>
              <a:endParaRPr sz="400">
                <a:solidFill>
                  <a:schemeClr val="dk1"/>
                </a:solidFill>
                <a:latin typeface="Hind"/>
                <a:ea typeface="Hind"/>
                <a:cs typeface="Hind"/>
                <a:sym typeface="Hind"/>
              </a:endParaRPr>
            </a:p>
          </p:txBody>
        </p:sp>
      </p:grpSp>
      <p:pic>
        <p:nvPicPr>
          <p:cNvPr id="426" name="Google Shape;426;p51" title="Screenshot from 2025-08-14 10-58-49.png"/>
          <p:cNvPicPr preferRelativeResize="0"/>
          <p:nvPr/>
        </p:nvPicPr>
        <p:blipFill>
          <a:blip r:embed="rId3">
            <a:alphaModFix/>
          </a:blip>
          <a:stretch>
            <a:fillRect/>
          </a:stretch>
        </p:blipFill>
        <p:spPr>
          <a:xfrm>
            <a:off x="411000" y="1643225"/>
            <a:ext cx="2838450" cy="2019300"/>
          </a:xfrm>
          <a:prstGeom prst="rect">
            <a:avLst/>
          </a:prstGeom>
          <a:noFill/>
          <a:ln>
            <a:noFill/>
          </a:ln>
        </p:spPr>
      </p:pic>
      <p:sp>
        <p:nvSpPr>
          <p:cNvPr id="427" name="Google Shape;42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2"/>
          <p:cNvSpPr txBox="1"/>
          <p:nvPr/>
        </p:nvSpPr>
        <p:spPr>
          <a:xfrm>
            <a:off x="50575" y="152400"/>
            <a:ext cx="75051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Space Grotesk"/>
              <a:buNone/>
            </a:pPr>
            <a:r>
              <a:rPr b="1" lang="en" sz="1300">
                <a:solidFill>
                  <a:schemeClr val="dk1"/>
                </a:solidFill>
                <a:latin typeface="Space Grotesk"/>
                <a:ea typeface="Space Grotesk"/>
                <a:cs typeface="Space Grotesk"/>
                <a:sym typeface="Space Grotesk"/>
              </a:rPr>
              <a:t>3.2</a:t>
            </a:r>
            <a:r>
              <a:rPr b="1" lang="en" sz="1300">
                <a:solidFill>
                  <a:schemeClr val="dk1"/>
                </a:solidFill>
                <a:latin typeface="Space Grotesk"/>
                <a:ea typeface="Space Grotesk"/>
                <a:cs typeface="Space Grotesk"/>
                <a:sym typeface="Space Grotesk"/>
              </a:rPr>
              <a:t> Flattening 3D Coordinates into Vectors to Form a (3N × n) Matrix</a:t>
            </a:r>
            <a:endParaRPr b="1" sz="1300">
              <a:solidFill>
                <a:schemeClr val="dk1"/>
              </a:solidFill>
              <a:latin typeface="Space Grotesk"/>
              <a:ea typeface="Space Grotesk"/>
              <a:cs typeface="Space Grotesk"/>
              <a:sym typeface="Space Grotesk"/>
            </a:endParaRPr>
          </a:p>
        </p:txBody>
      </p:sp>
      <p:sp>
        <p:nvSpPr>
          <p:cNvPr id="433" name="Google Shape;433;p52"/>
          <p:cNvSpPr txBox="1"/>
          <p:nvPr/>
        </p:nvSpPr>
        <p:spPr>
          <a:xfrm>
            <a:off x="97375" y="4672475"/>
            <a:ext cx="323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N      </a:t>
            </a:r>
            <a:r>
              <a:rPr lang="en" sz="900">
                <a:solidFill>
                  <a:schemeClr val="dk1"/>
                </a:solidFill>
                <a:latin typeface="Hind"/>
                <a:ea typeface="Hind"/>
                <a:cs typeface="Hind"/>
                <a:sym typeface="Hind"/>
              </a:rPr>
              <a:t>Number of points</a:t>
            </a:r>
            <a:endParaRPr sz="900">
              <a:solidFill>
                <a:schemeClr val="dk1"/>
              </a:solidFill>
              <a:latin typeface="Hind"/>
              <a:ea typeface="Hind"/>
              <a:cs typeface="Hind"/>
              <a:sym typeface="Hind"/>
            </a:endParaRPr>
          </a:p>
        </p:txBody>
      </p:sp>
      <p:cxnSp>
        <p:nvCxnSpPr>
          <p:cNvPr id="434" name="Google Shape;434;p52"/>
          <p:cNvCxnSpPr/>
          <p:nvPr/>
        </p:nvCxnSpPr>
        <p:spPr>
          <a:xfrm>
            <a:off x="429025" y="1592000"/>
            <a:ext cx="0" cy="3271500"/>
          </a:xfrm>
          <a:prstGeom prst="straightConnector1">
            <a:avLst/>
          </a:prstGeom>
          <a:noFill/>
          <a:ln cap="flat" cmpd="sng" w="9525">
            <a:solidFill>
              <a:schemeClr val="dk2"/>
            </a:solidFill>
            <a:prstDash val="solid"/>
            <a:round/>
            <a:headEnd len="med" w="med" type="none"/>
            <a:tailEnd len="med" w="med" type="triangle"/>
          </a:ln>
        </p:spPr>
      </p:cxnSp>
      <p:cxnSp>
        <p:nvCxnSpPr>
          <p:cNvPr id="435" name="Google Shape;435;p52"/>
          <p:cNvCxnSpPr/>
          <p:nvPr/>
        </p:nvCxnSpPr>
        <p:spPr>
          <a:xfrm>
            <a:off x="429025" y="1592000"/>
            <a:ext cx="2051700" cy="0"/>
          </a:xfrm>
          <a:prstGeom prst="straightConnector1">
            <a:avLst/>
          </a:prstGeom>
          <a:noFill/>
          <a:ln cap="flat" cmpd="sng" w="9525">
            <a:solidFill>
              <a:schemeClr val="dk2"/>
            </a:solidFill>
            <a:prstDash val="solid"/>
            <a:round/>
            <a:headEnd len="med" w="med" type="none"/>
            <a:tailEnd len="med" w="med" type="triangle"/>
          </a:ln>
        </p:spPr>
      </p:cxnSp>
      <p:cxnSp>
        <p:nvCxnSpPr>
          <p:cNvPr id="436" name="Google Shape;436;p52"/>
          <p:cNvCxnSpPr/>
          <p:nvPr/>
        </p:nvCxnSpPr>
        <p:spPr>
          <a:xfrm flipH="1" rot="10800000">
            <a:off x="429025" y="797300"/>
            <a:ext cx="2966100" cy="794700"/>
          </a:xfrm>
          <a:prstGeom prst="straightConnector1">
            <a:avLst/>
          </a:prstGeom>
          <a:noFill/>
          <a:ln cap="flat" cmpd="sng" w="9525">
            <a:solidFill>
              <a:schemeClr val="dk2"/>
            </a:solidFill>
            <a:prstDash val="solid"/>
            <a:round/>
            <a:headEnd len="med" w="med" type="none"/>
            <a:tailEnd len="med" w="med" type="triangle"/>
          </a:ln>
        </p:spPr>
      </p:cxnSp>
      <p:cxnSp>
        <p:nvCxnSpPr>
          <p:cNvPr id="437" name="Google Shape;437;p52"/>
          <p:cNvCxnSpPr/>
          <p:nvPr/>
        </p:nvCxnSpPr>
        <p:spPr>
          <a:xfrm>
            <a:off x="1064250" y="1592000"/>
            <a:ext cx="0" cy="3176100"/>
          </a:xfrm>
          <a:prstGeom prst="straightConnector1">
            <a:avLst/>
          </a:prstGeom>
          <a:noFill/>
          <a:ln cap="flat" cmpd="sng" w="9525">
            <a:solidFill>
              <a:srgbClr val="1155CC"/>
            </a:solidFill>
            <a:prstDash val="solid"/>
            <a:round/>
            <a:headEnd len="med" w="med" type="none"/>
            <a:tailEnd len="med" w="med" type="none"/>
          </a:ln>
        </p:spPr>
      </p:cxnSp>
      <p:cxnSp>
        <p:nvCxnSpPr>
          <p:cNvPr id="438" name="Google Shape;438;p52"/>
          <p:cNvCxnSpPr/>
          <p:nvPr/>
        </p:nvCxnSpPr>
        <p:spPr>
          <a:xfrm>
            <a:off x="1745050" y="1603225"/>
            <a:ext cx="0" cy="3176100"/>
          </a:xfrm>
          <a:prstGeom prst="straightConnector1">
            <a:avLst/>
          </a:prstGeom>
          <a:noFill/>
          <a:ln cap="flat" cmpd="sng" w="9525">
            <a:solidFill>
              <a:srgbClr val="741B47"/>
            </a:solidFill>
            <a:prstDash val="solid"/>
            <a:round/>
            <a:headEnd len="med" w="med" type="none"/>
            <a:tailEnd len="med" w="med" type="none"/>
          </a:ln>
        </p:spPr>
      </p:cxnSp>
      <p:cxnSp>
        <p:nvCxnSpPr>
          <p:cNvPr id="439" name="Google Shape;439;p52"/>
          <p:cNvCxnSpPr/>
          <p:nvPr/>
        </p:nvCxnSpPr>
        <p:spPr>
          <a:xfrm>
            <a:off x="2375275" y="1592000"/>
            <a:ext cx="0" cy="3176100"/>
          </a:xfrm>
          <a:prstGeom prst="straightConnector1">
            <a:avLst/>
          </a:prstGeom>
          <a:noFill/>
          <a:ln cap="flat" cmpd="sng" w="9525">
            <a:solidFill>
              <a:srgbClr val="F1C232"/>
            </a:solidFill>
            <a:prstDash val="solid"/>
            <a:round/>
            <a:headEnd len="med" w="med" type="none"/>
            <a:tailEnd len="med" w="med" type="none"/>
          </a:ln>
        </p:spPr>
      </p:cxnSp>
      <p:sp>
        <p:nvSpPr>
          <p:cNvPr id="440" name="Google Shape;440;p52"/>
          <p:cNvSpPr txBox="1"/>
          <p:nvPr/>
        </p:nvSpPr>
        <p:spPr>
          <a:xfrm>
            <a:off x="2509525" y="1440825"/>
            <a:ext cx="323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Coordinates in 3D</a:t>
            </a:r>
            <a:endParaRPr sz="900">
              <a:solidFill>
                <a:schemeClr val="dk1"/>
              </a:solidFill>
              <a:latin typeface="Hind"/>
              <a:ea typeface="Hind"/>
              <a:cs typeface="Hind"/>
              <a:sym typeface="Hind"/>
            </a:endParaRPr>
          </a:p>
        </p:txBody>
      </p:sp>
      <p:cxnSp>
        <p:nvCxnSpPr>
          <p:cNvPr id="441" name="Google Shape;441;p52"/>
          <p:cNvCxnSpPr/>
          <p:nvPr/>
        </p:nvCxnSpPr>
        <p:spPr>
          <a:xfrm>
            <a:off x="1081100" y="1417725"/>
            <a:ext cx="1534500" cy="22500"/>
          </a:xfrm>
          <a:prstGeom prst="straightConnector1">
            <a:avLst/>
          </a:prstGeom>
          <a:noFill/>
          <a:ln cap="flat" cmpd="sng" w="9525">
            <a:solidFill>
              <a:schemeClr val="dk2"/>
            </a:solidFill>
            <a:prstDash val="solid"/>
            <a:round/>
            <a:headEnd len="med" w="med" type="none"/>
            <a:tailEnd len="med" w="med" type="none"/>
          </a:ln>
        </p:spPr>
      </p:cxnSp>
      <p:cxnSp>
        <p:nvCxnSpPr>
          <p:cNvPr id="442" name="Google Shape;442;p52"/>
          <p:cNvCxnSpPr/>
          <p:nvPr/>
        </p:nvCxnSpPr>
        <p:spPr>
          <a:xfrm>
            <a:off x="1608025" y="1272200"/>
            <a:ext cx="1534500" cy="225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52"/>
          <p:cNvCxnSpPr/>
          <p:nvPr/>
        </p:nvCxnSpPr>
        <p:spPr>
          <a:xfrm>
            <a:off x="2144775" y="1126675"/>
            <a:ext cx="1534500" cy="225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52"/>
          <p:cNvCxnSpPr/>
          <p:nvPr/>
        </p:nvCxnSpPr>
        <p:spPr>
          <a:xfrm>
            <a:off x="2615600" y="1015588"/>
            <a:ext cx="1534500" cy="225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52"/>
          <p:cNvCxnSpPr/>
          <p:nvPr/>
        </p:nvCxnSpPr>
        <p:spPr>
          <a:xfrm>
            <a:off x="3022950" y="903175"/>
            <a:ext cx="1534500" cy="22500"/>
          </a:xfrm>
          <a:prstGeom prst="straightConnector1">
            <a:avLst/>
          </a:prstGeom>
          <a:noFill/>
          <a:ln cap="flat" cmpd="sng" w="9525">
            <a:solidFill>
              <a:schemeClr val="dk2"/>
            </a:solidFill>
            <a:prstDash val="solid"/>
            <a:round/>
            <a:headEnd len="med" w="med" type="none"/>
            <a:tailEnd len="med" w="med" type="none"/>
          </a:ln>
        </p:spPr>
      </p:cxnSp>
      <p:sp>
        <p:nvSpPr>
          <p:cNvPr id="446" name="Google Shape;446;p52"/>
          <p:cNvSpPr txBox="1"/>
          <p:nvPr/>
        </p:nvSpPr>
        <p:spPr>
          <a:xfrm>
            <a:off x="3395125" y="507125"/>
            <a:ext cx="297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n </a:t>
            </a:r>
            <a:r>
              <a:rPr lang="en" sz="700">
                <a:solidFill>
                  <a:schemeClr val="dk1"/>
                </a:solidFill>
                <a:latin typeface="Hind"/>
                <a:ea typeface="Hind"/>
                <a:cs typeface="Hind"/>
                <a:sym typeface="Hind"/>
              </a:rPr>
              <a:t>(subjects)</a:t>
            </a:r>
            <a:endParaRPr sz="400">
              <a:solidFill>
                <a:schemeClr val="dk1"/>
              </a:solidFill>
              <a:latin typeface="Hind"/>
              <a:ea typeface="Hind"/>
              <a:cs typeface="Hind"/>
              <a:sym typeface="Hind"/>
            </a:endParaRPr>
          </a:p>
        </p:txBody>
      </p:sp>
      <p:sp>
        <p:nvSpPr>
          <p:cNvPr id="447" name="Google Shape;447;p52"/>
          <p:cNvSpPr txBox="1"/>
          <p:nvPr/>
        </p:nvSpPr>
        <p:spPr>
          <a:xfrm>
            <a:off x="4593175" y="4672475"/>
            <a:ext cx="323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3N     </a:t>
            </a:r>
            <a:endParaRPr sz="900">
              <a:solidFill>
                <a:schemeClr val="dk1"/>
              </a:solidFill>
              <a:latin typeface="Hind"/>
              <a:ea typeface="Hind"/>
              <a:cs typeface="Hind"/>
              <a:sym typeface="Hind"/>
            </a:endParaRPr>
          </a:p>
        </p:txBody>
      </p:sp>
      <p:cxnSp>
        <p:nvCxnSpPr>
          <p:cNvPr id="448" name="Google Shape;448;p52"/>
          <p:cNvCxnSpPr/>
          <p:nvPr/>
        </p:nvCxnSpPr>
        <p:spPr>
          <a:xfrm flipH="1" rot="10800000">
            <a:off x="4924825" y="1586300"/>
            <a:ext cx="22500" cy="5700"/>
          </a:xfrm>
          <a:prstGeom prst="straightConnector1">
            <a:avLst/>
          </a:prstGeom>
          <a:noFill/>
          <a:ln cap="flat" cmpd="sng" w="9525">
            <a:solidFill>
              <a:schemeClr val="dk2"/>
            </a:solidFill>
            <a:prstDash val="solid"/>
            <a:round/>
            <a:headEnd len="med" w="med" type="none"/>
            <a:tailEnd len="med" w="med" type="triangle"/>
          </a:ln>
        </p:spPr>
      </p:cxnSp>
      <p:cxnSp>
        <p:nvCxnSpPr>
          <p:cNvPr id="449" name="Google Shape;449;p52"/>
          <p:cNvCxnSpPr/>
          <p:nvPr/>
        </p:nvCxnSpPr>
        <p:spPr>
          <a:xfrm flipH="1" rot="10800000">
            <a:off x="4924825" y="797300"/>
            <a:ext cx="2966100" cy="794700"/>
          </a:xfrm>
          <a:prstGeom prst="straightConnector1">
            <a:avLst/>
          </a:prstGeom>
          <a:noFill/>
          <a:ln cap="flat" cmpd="sng" w="9525">
            <a:solidFill>
              <a:schemeClr val="dk2"/>
            </a:solidFill>
            <a:prstDash val="solid"/>
            <a:round/>
            <a:headEnd len="med" w="med" type="none"/>
            <a:tailEnd len="med" w="med" type="triangle"/>
          </a:ln>
        </p:spPr>
      </p:cxnSp>
      <p:sp>
        <p:nvSpPr>
          <p:cNvPr id="450" name="Google Shape;450;p52"/>
          <p:cNvSpPr txBox="1"/>
          <p:nvPr/>
        </p:nvSpPr>
        <p:spPr>
          <a:xfrm>
            <a:off x="7890925" y="507125"/>
            <a:ext cx="297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n </a:t>
            </a:r>
            <a:r>
              <a:rPr lang="en" sz="700">
                <a:solidFill>
                  <a:schemeClr val="dk1"/>
                </a:solidFill>
                <a:latin typeface="Hind"/>
                <a:ea typeface="Hind"/>
                <a:cs typeface="Hind"/>
                <a:sym typeface="Hind"/>
              </a:rPr>
              <a:t>(subjects)</a:t>
            </a:r>
            <a:endParaRPr sz="400">
              <a:solidFill>
                <a:schemeClr val="dk1"/>
              </a:solidFill>
              <a:latin typeface="Hind"/>
              <a:ea typeface="Hind"/>
              <a:cs typeface="Hind"/>
              <a:sym typeface="Hind"/>
            </a:endParaRPr>
          </a:p>
        </p:txBody>
      </p:sp>
      <p:cxnSp>
        <p:nvCxnSpPr>
          <p:cNvPr id="451" name="Google Shape;451;p52"/>
          <p:cNvCxnSpPr/>
          <p:nvPr/>
        </p:nvCxnSpPr>
        <p:spPr>
          <a:xfrm>
            <a:off x="4922375" y="1586300"/>
            <a:ext cx="0" cy="593100"/>
          </a:xfrm>
          <a:prstGeom prst="straightConnector1">
            <a:avLst/>
          </a:prstGeom>
          <a:noFill/>
          <a:ln cap="flat" cmpd="sng" w="9525">
            <a:solidFill>
              <a:srgbClr val="1155CC"/>
            </a:solidFill>
            <a:prstDash val="solid"/>
            <a:round/>
            <a:headEnd len="med" w="med" type="none"/>
            <a:tailEnd len="med" w="med" type="none"/>
          </a:ln>
        </p:spPr>
      </p:cxnSp>
      <p:cxnSp>
        <p:nvCxnSpPr>
          <p:cNvPr id="452" name="Google Shape;452;p52"/>
          <p:cNvCxnSpPr/>
          <p:nvPr/>
        </p:nvCxnSpPr>
        <p:spPr>
          <a:xfrm>
            <a:off x="4922375" y="2179400"/>
            <a:ext cx="0" cy="582000"/>
          </a:xfrm>
          <a:prstGeom prst="straightConnector1">
            <a:avLst/>
          </a:prstGeom>
          <a:noFill/>
          <a:ln cap="flat" cmpd="sng" w="9525">
            <a:solidFill>
              <a:srgbClr val="741B47"/>
            </a:solidFill>
            <a:prstDash val="solid"/>
            <a:round/>
            <a:headEnd len="med" w="med" type="none"/>
            <a:tailEnd len="med" w="med" type="none"/>
          </a:ln>
        </p:spPr>
      </p:cxnSp>
      <p:cxnSp>
        <p:nvCxnSpPr>
          <p:cNvPr id="453" name="Google Shape;453;p52"/>
          <p:cNvCxnSpPr/>
          <p:nvPr/>
        </p:nvCxnSpPr>
        <p:spPr>
          <a:xfrm>
            <a:off x="4922375" y="2761400"/>
            <a:ext cx="0" cy="604500"/>
          </a:xfrm>
          <a:prstGeom prst="straightConnector1">
            <a:avLst/>
          </a:prstGeom>
          <a:noFill/>
          <a:ln cap="flat" cmpd="sng" w="9525">
            <a:solidFill>
              <a:srgbClr val="F1C232"/>
            </a:solidFill>
            <a:prstDash val="solid"/>
            <a:round/>
            <a:headEnd len="med" w="med" type="none"/>
            <a:tailEnd len="med" w="med" type="none"/>
          </a:ln>
        </p:spPr>
      </p:cxnSp>
      <p:cxnSp>
        <p:nvCxnSpPr>
          <p:cNvPr id="454" name="Google Shape;454;p52"/>
          <p:cNvCxnSpPr/>
          <p:nvPr/>
        </p:nvCxnSpPr>
        <p:spPr>
          <a:xfrm>
            <a:off x="4922375" y="3351125"/>
            <a:ext cx="0" cy="593100"/>
          </a:xfrm>
          <a:prstGeom prst="straightConnector1">
            <a:avLst/>
          </a:prstGeom>
          <a:noFill/>
          <a:ln cap="flat" cmpd="sng" w="9525">
            <a:solidFill>
              <a:srgbClr val="1155CC"/>
            </a:solidFill>
            <a:prstDash val="solid"/>
            <a:round/>
            <a:headEnd len="med" w="med" type="none"/>
            <a:tailEnd len="med" w="med" type="none"/>
          </a:ln>
        </p:spPr>
      </p:cxnSp>
      <p:cxnSp>
        <p:nvCxnSpPr>
          <p:cNvPr id="455" name="Google Shape;455;p52"/>
          <p:cNvCxnSpPr/>
          <p:nvPr/>
        </p:nvCxnSpPr>
        <p:spPr>
          <a:xfrm>
            <a:off x="4922375" y="3944225"/>
            <a:ext cx="0" cy="582000"/>
          </a:xfrm>
          <a:prstGeom prst="straightConnector1">
            <a:avLst/>
          </a:prstGeom>
          <a:noFill/>
          <a:ln cap="flat" cmpd="sng" w="9525">
            <a:solidFill>
              <a:srgbClr val="741B47"/>
            </a:solidFill>
            <a:prstDash val="solid"/>
            <a:round/>
            <a:headEnd len="med" w="med" type="none"/>
            <a:tailEnd len="med" w="med" type="none"/>
          </a:ln>
        </p:spPr>
      </p:cxnSp>
      <p:cxnSp>
        <p:nvCxnSpPr>
          <p:cNvPr id="456" name="Google Shape;456;p52"/>
          <p:cNvCxnSpPr/>
          <p:nvPr/>
        </p:nvCxnSpPr>
        <p:spPr>
          <a:xfrm>
            <a:off x="4922375" y="4514950"/>
            <a:ext cx="0" cy="604500"/>
          </a:xfrm>
          <a:prstGeom prst="straightConnector1">
            <a:avLst/>
          </a:prstGeom>
          <a:noFill/>
          <a:ln cap="flat" cmpd="sng" w="9525">
            <a:solidFill>
              <a:srgbClr val="F1C232"/>
            </a:solidFill>
            <a:prstDash val="solid"/>
            <a:round/>
            <a:headEnd len="med" w="med" type="none"/>
            <a:tailEnd len="med" w="med" type="none"/>
          </a:ln>
        </p:spPr>
      </p:cxnSp>
      <p:sp>
        <p:nvSpPr>
          <p:cNvPr id="457" name="Google Shape;457;p52"/>
          <p:cNvSpPr/>
          <p:nvPr/>
        </p:nvSpPr>
        <p:spPr>
          <a:xfrm>
            <a:off x="2694400" y="2505188"/>
            <a:ext cx="1923300" cy="700200"/>
          </a:xfrm>
          <a:prstGeom prst="rightArrow">
            <a:avLst>
              <a:gd fmla="val 50000" name="adj1"/>
              <a:gd fmla="val 50000" name="adj2"/>
            </a:avLst>
          </a:prstGeom>
          <a:solidFill>
            <a:srgbClr val="D9D9D9"/>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cxnSp>
        <p:nvCxnSpPr>
          <p:cNvPr id="458" name="Google Shape;458;p52"/>
          <p:cNvCxnSpPr/>
          <p:nvPr/>
        </p:nvCxnSpPr>
        <p:spPr>
          <a:xfrm flipH="1" rot="10800000">
            <a:off x="4922375" y="1407275"/>
            <a:ext cx="2942100" cy="7758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52"/>
          <p:cNvCxnSpPr/>
          <p:nvPr/>
        </p:nvCxnSpPr>
        <p:spPr>
          <a:xfrm flipH="1" rot="10800000">
            <a:off x="4922375" y="1985600"/>
            <a:ext cx="2942100" cy="7758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52"/>
          <p:cNvCxnSpPr/>
          <p:nvPr/>
        </p:nvCxnSpPr>
        <p:spPr>
          <a:xfrm flipH="1" rot="10800000">
            <a:off x="4922375" y="2575325"/>
            <a:ext cx="2942100" cy="7758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52"/>
          <p:cNvCxnSpPr/>
          <p:nvPr/>
        </p:nvCxnSpPr>
        <p:spPr>
          <a:xfrm flipH="1" rot="10800000">
            <a:off x="4936825" y="3155000"/>
            <a:ext cx="2942100" cy="775800"/>
          </a:xfrm>
          <a:prstGeom prst="straightConnector1">
            <a:avLst/>
          </a:prstGeom>
          <a:noFill/>
          <a:ln cap="flat" cmpd="sng" w="9525">
            <a:solidFill>
              <a:schemeClr val="dk2"/>
            </a:solidFill>
            <a:prstDash val="solid"/>
            <a:round/>
            <a:headEnd len="med" w="med" type="none"/>
            <a:tailEnd len="med" w="med" type="none"/>
          </a:ln>
        </p:spPr>
      </p:cxnSp>
      <p:cxnSp>
        <p:nvCxnSpPr>
          <p:cNvPr id="462" name="Google Shape;462;p52"/>
          <p:cNvCxnSpPr/>
          <p:nvPr/>
        </p:nvCxnSpPr>
        <p:spPr>
          <a:xfrm flipH="1" rot="10800000">
            <a:off x="4922375" y="3743375"/>
            <a:ext cx="2942100" cy="775800"/>
          </a:xfrm>
          <a:prstGeom prst="straightConnector1">
            <a:avLst/>
          </a:prstGeom>
          <a:noFill/>
          <a:ln cap="flat" cmpd="sng" w="9525">
            <a:solidFill>
              <a:schemeClr val="dk2"/>
            </a:solidFill>
            <a:prstDash val="solid"/>
            <a:round/>
            <a:headEnd len="med" w="med" type="none"/>
            <a:tailEnd len="med" w="med" type="none"/>
          </a:ln>
        </p:spPr>
      </p:cxnSp>
      <p:sp>
        <p:nvSpPr>
          <p:cNvPr id="463" name="Google Shape;463;p52"/>
          <p:cNvSpPr txBox="1"/>
          <p:nvPr/>
        </p:nvSpPr>
        <p:spPr>
          <a:xfrm>
            <a:off x="2673688" y="2670638"/>
            <a:ext cx="17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Hind"/>
                <a:ea typeface="Hind"/>
                <a:cs typeface="Hind"/>
                <a:sym typeface="Hind"/>
              </a:rPr>
              <a:t>reshape(mat, [N*3, n])</a:t>
            </a:r>
            <a:endParaRPr sz="900">
              <a:solidFill>
                <a:schemeClr val="lt1"/>
              </a:solidFill>
              <a:latin typeface="Hind"/>
              <a:ea typeface="Hind"/>
              <a:cs typeface="Hind"/>
              <a:sym typeface="Hind"/>
            </a:endParaRPr>
          </a:p>
        </p:txBody>
      </p:sp>
      <p:sp>
        <p:nvSpPr>
          <p:cNvPr id="464" name="Google Shape;464;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3"/>
          <p:cNvSpPr txBox="1"/>
          <p:nvPr/>
        </p:nvSpPr>
        <p:spPr>
          <a:xfrm>
            <a:off x="61450" y="4693375"/>
            <a:ext cx="75669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600">
                <a:solidFill>
                  <a:schemeClr val="dk1"/>
                </a:solidFill>
                <a:latin typeface="Space Grotesk Light"/>
                <a:ea typeface="Space Grotesk Light"/>
                <a:cs typeface="Space Grotesk Light"/>
                <a:sym typeface="Space Grotesk Light"/>
              </a:rPr>
              <a:t>Bredbenner, T.L., Eliason, T.D., Potter, R., Mason, R.J., Havill, L.M. and Nicolella, D.P. (2010). Statistical shape modeling describes variation in tibia and femur surface geometry between Control and Incidence groups from the Osteoarthritis Initiative database. </a:t>
            </a:r>
            <a:r>
              <a:rPr i="1" lang="en" sz="600">
                <a:solidFill>
                  <a:schemeClr val="dk1"/>
                </a:solidFill>
                <a:latin typeface="Space Grotesk Light"/>
                <a:ea typeface="Space Grotesk Light"/>
                <a:cs typeface="Space Grotesk Light"/>
                <a:sym typeface="Space Grotesk Light"/>
              </a:rPr>
              <a:t>Journal of Biomechanics</a:t>
            </a:r>
            <a:r>
              <a:rPr lang="en" sz="600">
                <a:solidFill>
                  <a:schemeClr val="dk1"/>
                </a:solidFill>
                <a:latin typeface="Space Grotesk Light"/>
                <a:ea typeface="Space Grotesk Light"/>
                <a:cs typeface="Space Grotesk Light"/>
                <a:sym typeface="Space Grotesk Light"/>
              </a:rPr>
              <a:t>, 43(9), pp.1780–1786. doi:https://doi.org/10.1016/j.jbiomech.2010.02.015.</a:t>
            </a:r>
            <a:endParaRPr sz="600">
              <a:solidFill>
                <a:schemeClr val="dk1"/>
              </a:solidFill>
              <a:latin typeface="Space Grotesk Light"/>
              <a:ea typeface="Space Grotesk Light"/>
              <a:cs typeface="Space Grotesk Light"/>
              <a:sym typeface="Space Grotesk Light"/>
            </a:endParaRPr>
          </a:p>
        </p:txBody>
      </p:sp>
      <p:sp>
        <p:nvSpPr>
          <p:cNvPr id="470" name="Google Shape;470;p53"/>
          <p:cNvSpPr txBox="1"/>
          <p:nvPr/>
        </p:nvSpPr>
        <p:spPr>
          <a:xfrm>
            <a:off x="50575" y="152400"/>
            <a:ext cx="75051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Space Grotesk"/>
              <a:buNone/>
            </a:pPr>
            <a:r>
              <a:rPr b="1" lang="en" sz="1300">
                <a:solidFill>
                  <a:schemeClr val="dk1"/>
                </a:solidFill>
                <a:latin typeface="Space Grotesk"/>
                <a:ea typeface="Space Grotesk"/>
                <a:cs typeface="Space Grotesk"/>
                <a:sym typeface="Space Grotesk"/>
              </a:rPr>
              <a:t>3.3 Computing the Mean Shape and the Empirical Covariance Matrix</a:t>
            </a:r>
            <a:endParaRPr b="1" sz="1300">
              <a:solidFill>
                <a:schemeClr val="dk1"/>
              </a:solidFill>
              <a:latin typeface="Space Grotesk"/>
              <a:ea typeface="Space Grotesk"/>
              <a:cs typeface="Space Grotesk"/>
              <a:sym typeface="Space Grotesk"/>
            </a:endParaRPr>
          </a:p>
        </p:txBody>
      </p:sp>
      <p:sp>
        <p:nvSpPr>
          <p:cNvPr id="471" name="Google Shape;471;p53"/>
          <p:cNvSpPr txBox="1"/>
          <p:nvPr/>
        </p:nvSpPr>
        <p:spPr>
          <a:xfrm>
            <a:off x="1959475" y="1330450"/>
            <a:ext cx="2220000" cy="14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Hind"/>
              <a:ea typeface="Hind"/>
              <a:cs typeface="Hind"/>
              <a:sym typeface="Hind"/>
            </a:endParaRPr>
          </a:p>
        </p:txBody>
      </p:sp>
      <p:pic>
        <p:nvPicPr>
          <p:cNvPr id="472" name="Google Shape;472;p53"/>
          <p:cNvPicPr preferRelativeResize="0"/>
          <p:nvPr/>
        </p:nvPicPr>
        <p:blipFill>
          <a:blip r:embed="rId3">
            <a:alphaModFix/>
          </a:blip>
          <a:stretch>
            <a:fillRect/>
          </a:stretch>
        </p:blipFill>
        <p:spPr>
          <a:xfrm>
            <a:off x="3579450" y="634350"/>
            <a:ext cx="1413086" cy="742200"/>
          </a:xfrm>
          <a:prstGeom prst="rect">
            <a:avLst/>
          </a:prstGeom>
          <a:noFill/>
          <a:ln>
            <a:noFill/>
          </a:ln>
        </p:spPr>
      </p:pic>
      <p:pic>
        <p:nvPicPr>
          <p:cNvPr id="473" name="Google Shape;473;p53"/>
          <p:cNvPicPr preferRelativeResize="0"/>
          <p:nvPr/>
        </p:nvPicPr>
        <p:blipFill>
          <a:blip r:embed="rId4">
            <a:alphaModFix/>
          </a:blip>
          <a:stretch>
            <a:fillRect/>
          </a:stretch>
        </p:blipFill>
        <p:spPr>
          <a:xfrm>
            <a:off x="2200075" y="1740125"/>
            <a:ext cx="4555924" cy="1049600"/>
          </a:xfrm>
          <a:prstGeom prst="rect">
            <a:avLst/>
          </a:prstGeom>
          <a:noFill/>
          <a:ln>
            <a:noFill/>
          </a:ln>
        </p:spPr>
      </p:pic>
      <p:sp>
        <p:nvSpPr>
          <p:cNvPr id="474" name="Google Shape;474;p53"/>
          <p:cNvSpPr txBox="1"/>
          <p:nvPr/>
        </p:nvSpPr>
        <p:spPr>
          <a:xfrm>
            <a:off x="3091950" y="3153300"/>
            <a:ext cx="1998300" cy="1015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Hind"/>
                <a:ea typeface="Hind"/>
                <a:cs typeface="Hind"/>
                <a:sym typeface="Hind"/>
              </a:rPr>
              <a:t>Given p as the flattened matrix representation, the computation can be expressed compactly using matrix operations.</a:t>
            </a:r>
            <a:endParaRPr sz="1200">
              <a:solidFill>
                <a:schemeClr val="dk1"/>
              </a:solidFill>
              <a:latin typeface="Hind"/>
              <a:ea typeface="Hind"/>
              <a:cs typeface="Hind"/>
              <a:sym typeface="Hind"/>
            </a:endParaRPr>
          </a:p>
        </p:txBody>
      </p:sp>
      <p:pic>
        <p:nvPicPr>
          <p:cNvPr id="475" name="Google Shape;475;p53"/>
          <p:cNvPicPr preferRelativeResize="0"/>
          <p:nvPr/>
        </p:nvPicPr>
        <p:blipFill>
          <a:blip r:embed="rId5">
            <a:alphaModFix/>
          </a:blip>
          <a:stretch>
            <a:fillRect/>
          </a:stretch>
        </p:blipFill>
        <p:spPr>
          <a:xfrm>
            <a:off x="324550" y="2866543"/>
            <a:ext cx="1998350" cy="366532"/>
          </a:xfrm>
          <a:prstGeom prst="rect">
            <a:avLst/>
          </a:prstGeom>
          <a:noFill/>
          <a:ln>
            <a:noFill/>
          </a:ln>
        </p:spPr>
      </p:pic>
      <p:pic>
        <p:nvPicPr>
          <p:cNvPr id="476" name="Google Shape;476;p53"/>
          <p:cNvPicPr preferRelativeResize="0"/>
          <p:nvPr/>
        </p:nvPicPr>
        <p:blipFill>
          <a:blip r:embed="rId6">
            <a:alphaModFix/>
          </a:blip>
          <a:stretch>
            <a:fillRect/>
          </a:stretch>
        </p:blipFill>
        <p:spPr>
          <a:xfrm>
            <a:off x="5859300" y="3153299"/>
            <a:ext cx="2107025" cy="1126616"/>
          </a:xfrm>
          <a:prstGeom prst="rect">
            <a:avLst/>
          </a:prstGeom>
          <a:noFill/>
          <a:ln>
            <a:noFill/>
          </a:ln>
        </p:spPr>
      </p:pic>
      <p:sp>
        <p:nvSpPr>
          <p:cNvPr id="477" name="Google Shape;477;p53"/>
          <p:cNvSpPr/>
          <p:nvPr/>
        </p:nvSpPr>
        <p:spPr>
          <a:xfrm>
            <a:off x="5585075" y="2866550"/>
            <a:ext cx="2934300" cy="1583100"/>
          </a:xfrm>
          <a:prstGeom prst="rect">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478" name="Google Shape;478;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53"/>
          <p:cNvSpPr txBox="1"/>
          <p:nvPr/>
        </p:nvSpPr>
        <p:spPr>
          <a:xfrm>
            <a:off x="147900" y="4380550"/>
            <a:ext cx="307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Nsubj = n (number of tibias)</a:t>
            </a:r>
            <a:endParaRPr sz="1200">
              <a:solidFill>
                <a:schemeClr val="dk1"/>
              </a:solidFill>
              <a:latin typeface="Hind"/>
              <a:ea typeface="Hind"/>
              <a:cs typeface="Hind"/>
              <a:sym typeface="Hi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4"/>
          <p:cNvSpPr txBox="1"/>
          <p:nvPr/>
        </p:nvSpPr>
        <p:spPr>
          <a:xfrm>
            <a:off x="50575" y="152400"/>
            <a:ext cx="75051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Space Grotesk"/>
              <a:buNone/>
            </a:pPr>
            <a:r>
              <a:rPr b="1" lang="en" sz="1300">
                <a:solidFill>
                  <a:schemeClr val="dk1"/>
                </a:solidFill>
                <a:latin typeface="Space Grotesk"/>
                <a:ea typeface="Space Grotesk"/>
                <a:cs typeface="Space Grotesk"/>
                <a:sym typeface="Space Grotesk"/>
              </a:rPr>
              <a:t>3.4 Computing eigenvalues and eigenvectors to obtain the PCA</a:t>
            </a:r>
            <a:endParaRPr b="1" sz="1300">
              <a:solidFill>
                <a:schemeClr val="dk1"/>
              </a:solidFill>
              <a:latin typeface="Space Grotesk"/>
              <a:ea typeface="Space Grotesk"/>
              <a:cs typeface="Space Grotesk"/>
              <a:sym typeface="Space Grotesk"/>
            </a:endParaRPr>
          </a:p>
        </p:txBody>
      </p:sp>
      <p:pic>
        <p:nvPicPr>
          <p:cNvPr id="485" name="Google Shape;485;p54" title="Screenshot from 2025-08-14 11-39-50.png"/>
          <p:cNvPicPr preferRelativeResize="0"/>
          <p:nvPr/>
        </p:nvPicPr>
        <p:blipFill rotWithShape="1">
          <a:blip r:embed="rId3">
            <a:alphaModFix/>
          </a:blip>
          <a:srcRect b="20295" l="0" r="0" t="18810"/>
          <a:stretch/>
        </p:blipFill>
        <p:spPr>
          <a:xfrm>
            <a:off x="175600" y="827325"/>
            <a:ext cx="8620125" cy="284225"/>
          </a:xfrm>
          <a:prstGeom prst="rect">
            <a:avLst/>
          </a:prstGeom>
          <a:noFill/>
          <a:ln>
            <a:noFill/>
          </a:ln>
        </p:spPr>
      </p:pic>
      <p:sp>
        <p:nvSpPr>
          <p:cNvPr id="486" name="Google Shape;486;p54"/>
          <p:cNvSpPr txBox="1"/>
          <p:nvPr/>
        </p:nvSpPr>
        <p:spPr>
          <a:xfrm>
            <a:off x="261175" y="4478300"/>
            <a:ext cx="7294500" cy="53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900">
                <a:solidFill>
                  <a:schemeClr val="dk1"/>
                </a:solidFill>
                <a:latin typeface="Space Grotesk"/>
                <a:ea typeface="Space Grotesk"/>
                <a:cs typeface="Space Grotesk"/>
                <a:sym typeface="Space Grotesk"/>
              </a:rPr>
              <a:t>Wolfgang Karl H©Þrdle, Simar, L. and Springerlink (Online Service (2015). </a:t>
            </a:r>
            <a:r>
              <a:rPr i="1" lang="en" sz="900">
                <a:solidFill>
                  <a:schemeClr val="dk1"/>
                </a:solidFill>
                <a:latin typeface="Space Grotesk"/>
                <a:ea typeface="Space Grotesk"/>
                <a:cs typeface="Space Grotesk"/>
                <a:sym typeface="Space Grotesk"/>
              </a:rPr>
              <a:t>Applied Multivariate Statistical Analysis</a:t>
            </a:r>
            <a:r>
              <a:rPr lang="en" sz="900">
                <a:solidFill>
                  <a:schemeClr val="dk1"/>
                </a:solidFill>
                <a:latin typeface="Space Grotesk"/>
                <a:ea typeface="Space Grotesk"/>
                <a:cs typeface="Space Grotesk"/>
                <a:sym typeface="Space Grotesk"/>
              </a:rPr>
              <a:t>. Berlin, Heidelberg: Springer Berlin Heidelberg.</a:t>
            </a:r>
            <a:endParaRPr sz="900">
              <a:solidFill>
                <a:schemeClr val="dk1"/>
              </a:solidFill>
              <a:latin typeface="Space Grotesk"/>
              <a:ea typeface="Space Grotesk"/>
              <a:cs typeface="Space Grotesk"/>
              <a:sym typeface="Space Grotesk"/>
            </a:endParaRPr>
          </a:p>
        </p:txBody>
      </p:sp>
      <p:pic>
        <p:nvPicPr>
          <p:cNvPr id="487" name="Google Shape;487;p54" title="Screenshot from 2025-08-14 11-48-05.png"/>
          <p:cNvPicPr preferRelativeResize="0"/>
          <p:nvPr/>
        </p:nvPicPr>
        <p:blipFill>
          <a:blip r:embed="rId4">
            <a:alphaModFix/>
          </a:blip>
          <a:stretch>
            <a:fillRect/>
          </a:stretch>
        </p:blipFill>
        <p:spPr>
          <a:xfrm>
            <a:off x="229225" y="1370975"/>
            <a:ext cx="3228975" cy="571500"/>
          </a:xfrm>
          <a:prstGeom prst="rect">
            <a:avLst/>
          </a:prstGeom>
          <a:noFill/>
          <a:ln>
            <a:noFill/>
          </a:ln>
        </p:spPr>
      </p:pic>
      <p:sp>
        <p:nvSpPr>
          <p:cNvPr id="488" name="Google Shape;488;p54"/>
          <p:cNvSpPr txBox="1"/>
          <p:nvPr/>
        </p:nvSpPr>
        <p:spPr>
          <a:xfrm>
            <a:off x="3603326" y="1121475"/>
            <a:ext cx="51924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1"/>
                </a:solidFill>
              </a:rPr>
              <a:t>With this, we can apply the transformations to each point using the eigenvalues and eigenvectors. Here, Q is the matrix containing the eigenvectors (principal directions), and L is the diagonal matrix containing all eigenvalues, which represent the variance explained by each mode.</a:t>
            </a:r>
            <a:endParaRPr sz="1300">
              <a:solidFill>
                <a:schemeClr val="dk1"/>
              </a:solidFill>
            </a:endParaRPr>
          </a:p>
        </p:txBody>
      </p:sp>
      <p:sp>
        <p:nvSpPr>
          <p:cNvPr id="489" name="Google Shape;489;p54"/>
          <p:cNvSpPr txBox="1"/>
          <p:nvPr/>
        </p:nvSpPr>
        <p:spPr>
          <a:xfrm>
            <a:off x="1245600" y="2762325"/>
            <a:ext cx="6652800" cy="515700"/>
          </a:xfrm>
          <a:prstGeom prst="rect">
            <a:avLst/>
          </a:prstGeom>
          <a:noFill/>
          <a:ln>
            <a:noFill/>
          </a:ln>
        </p:spPr>
        <p:txBody>
          <a:bodyPr anchorCtr="0" anchor="t" bIns="91425" lIns="91425" spcFirstLastPara="1" rIns="91425" wrap="square" tIns="91425">
            <a:spAutoFit/>
          </a:bodyPr>
          <a:lstStyle/>
          <a:p>
            <a:pPr indent="0" lvl="0" marL="292100" marR="29210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shape_t = p_mean + alpha * sqrt(eigvals(modo)) * Q(:,modo);</a:t>
            </a:r>
            <a:endParaRPr sz="1000">
              <a:solidFill>
                <a:schemeClr val="dk1"/>
              </a:solidFill>
              <a:latin typeface="Courier New"/>
              <a:ea typeface="Courier New"/>
              <a:cs typeface="Courier New"/>
              <a:sym typeface="Courier New"/>
            </a:endParaRPr>
          </a:p>
          <a:p>
            <a:pPr indent="0" lvl="0" marL="292100" marR="29210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verts_t = reshape(shape_t, [N_pts, 3]);</a:t>
            </a:r>
            <a:endParaRPr sz="1000">
              <a:solidFill>
                <a:schemeClr val="dk1"/>
              </a:solidFill>
              <a:latin typeface="Courier New"/>
              <a:ea typeface="Courier New"/>
              <a:cs typeface="Courier New"/>
              <a:sym typeface="Courier New"/>
            </a:endParaRPr>
          </a:p>
        </p:txBody>
      </p:sp>
      <p:sp>
        <p:nvSpPr>
          <p:cNvPr id="490" name="Google Shape;490;p54"/>
          <p:cNvSpPr/>
          <p:nvPr/>
        </p:nvSpPr>
        <p:spPr>
          <a:xfrm>
            <a:off x="1790475" y="2670675"/>
            <a:ext cx="5192400" cy="699000"/>
          </a:xfrm>
          <a:prstGeom prst="rect">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ind"/>
              <a:ea typeface="Hind"/>
              <a:cs typeface="Hind"/>
              <a:sym typeface="Hind"/>
            </a:endParaRPr>
          </a:p>
        </p:txBody>
      </p:sp>
      <p:sp>
        <p:nvSpPr>
          <p:cNvPr id="491" name="Google Shape;49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54"/>
          <p:cNvSpPr txBox="1"/>
          <p:nvPr/>
        </p:nvSpPr>
        <p:spPr>
          <a:xfrm>
            <a:off x="246525" y="3642650"/>
            <a:ext cx="5423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ind"/>
                <a:ea typeface="Hind"/>
                <a:cs typeface="Hind"/>
                <a:sym typeface="Hind"/>
              </a:rPr>
              <a:t>Once we have the mean shape, eigenvalues and </a:t>
            </a:r>
            <a:r>
              <a:rPr lang="en" sz="1200">
                <a:solidFill>
                  <a:schemeClr val="dk1"/>
                </a:solidFill>
                <a:latin typeface="Hind"/>
                <a:ea typeface="Hind"/>
                <a:cs typeface="Hind"/>
                <a:sym typeface="Hind"/>
              </a:rPr>
              <a:t>eigenvectors</a:t>
            </a:r>
            <a:r>
              <a:rPr lang="en" sz="1200">
                <a:solidFill>
                  <a:schemeClr val="dk1"/>
                </a:solidFill>
                <a:latin typeface="Hind"/>
                <a:ea typeface="Hind"/>
                <a:cs typeface="Hind"/>
                <a:sym typeface="Hind"/>
              </a:rPr>
              <a:t>. We used the p matrix(position) </a:t>
            </a:r>
            <a:r>
              <a:rPr lang="en" sz="1200">
                <a:solidFill>
                  <a:schemeClr val="dk1"/>
                </a:solidFill>
                <a:latin typeface="Hind"/>
                <a:ea typeface="Hind"/>
                <a:cs typeface="Hind"/>
                <a:sym typeface="Hind"/>
              </a:rPr>
              <a:t>apply</a:t>
            </a:r>
            <a:r>
              <a:rPr lang="en" sz="1200">
                <a:solidFill>
                  <a:schemeClr val="dk1"/>
                </a:solidFill>
                <a:latin typeface="Hind"/>
                <a:ea typeface="Hind"/>
                <a:cs typeface="Hind"/>
                <a:sym typeface="Hind"/>
              </a:rPr>
              <a:t> the different modes to the mean to see the performance of the tibia. To visualize, we just </a:t>
            </a:r>
            <a:r>
              <a:rPr b="1" lang="en" sz="1200">
                <a:solidFill>
                  <a:schemeClr val="dk1"/>
                </a:solidFill>
                <a:latin typeface="Hind"/>
                <a:ea typeface="Hind"/>
                <a:cs typeface="Hind"/>
                <a:sym typeface="Hind"/>
              </a:rPr>
              <a:t>reshape </a:t>
            </a:r>
            <a:r>
              <a:rPr b="1" lang="en" sz="1200">
                <a:solidFill>
                  <a:schemeClr val="dk1"/>
                </a:solidFill>
                <a:latin typeface="Hind"/>
                <a:ea typeface="Hind"/>
                <a:cs typeface="Hind"/>
                <a:sym typeface="Hind"/>
              </a:rPr>
              <a:t>back to the matrix Nx3xn.</a:t>
            </a:r>
            <a:endParaRPr b="1" sz="1200">
              <a:solidFill>
                <a:schemeClr val="dk1"/>
              </a:solidFill>
              <a:latin typeface="Hind"/>
              <a:ea typeface="Hind"/>
              <a:cs typeface="Hind"/>
              <a:sym typeface="Hi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55" title="expcar.png"/>
          <p:cNvPicPr preferRelativeResize="0"/>
          <p:nvPr/>
        </p:nvPicPr>
        <p:blipFill>
          <a:blip r:embed="rId3">
            <a:alphaModFix/>
          </a:blip>
          <a:stretch>
            <a:fillRect/>
          </a:stretch>
        </p:blipFill>
        <p:spPr>
          <a:xfrm>
            <a:off x="1082575" y="291375"/>
            <a:ext cx="6978851" cy="4641699"/>
          </a:xfrm>
          <a:prstGeom prst="rect">
            <a:avLst/>
          </a:prstGeom>
          <a:noFill/>
          <a:ln>
            <a:noFill/>
          </a:ln>
        </p:spPr>
      </p:pic>
      <p:sp>
        <p:nvSpPr>
          <p:cNvPr id="498" name="Google Shape;49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56" title="mode1statics.png"/>
          <p:cNvPicPr preferRelativeResize="0"/>
          <p:nvPr/>
        </p:nvPicPr>
        <p:blipFill>
          <a:blip r:embed="rId3">
            <a:alphaModFix/>
          </a:blip>
          <a:stretch>
            <a:fillRect/>
          </a:stretch>
        </p:blipFill>
        <p:spPr>
          <a:xfrm>
            <a:off x="459675" y="229200"/>
            <a:ext cx="8039930" cy="4838700"/>
          </a:xfrm>
          <a:prstGeom prst="rect">
            <a:avLst/>
          </a:prstGeom>
          <a:noFill/>
          <a:ln>
            <a:noFill/>
          </a:ln>
        </p:spPr>
      </p:pic>
      <p:sp>
        <p:nvSpPr>
          <p:cNvPr id="504" name="Google Shape;504;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57" title="mode2statics.png"/>
          <p:cNvPicPr preferRelativeResize="0"/>
          <p:nvPr/>
        </p:nvPicPr>
        <p:blipFill>
          <a:blip r:embed="rId3">
            <a:alphaModFix/>
          </a:blip>
          <a:stretch>
            <a:fillRect/>
          </a:stretch>
        </p:blipFill>
        <p:spPr>
          <a:xfrm>
            <a:off x="467325" y="152400"/>
            <a:ext cx="8014099" cy="4838701"/>
          </a:xfrm>
          <a:prstGeom prst="rect">
            <a:avLst/>
          </a:prstGeom>
          <a:noFill/>
          <a:ln>
            <a:noFill/>
          </a:ln>
        </p:spPr>
      </p:pic>
      <p:sp>
        <p:nvSpPr>
          <p:cNvPr id="510" name="Google Shape;51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58" title="mode3statics.png"/>
          <p:cNvPicPr preferRelativeResize="0"/>
          <p:nvPr/>
        </p:nvPicPr>
        <p:blipFill>
          <a:blip r:embed="rId3">
            <a:alphaModFix/>
          </a:blip>
          <a:stretch>
            <a:fillRect/>
          </a:stretch>
        </p:blipFill>
        <p:spPr>
          <a:xfrm>
            <a:off x="467325" y="98625"/>
            <a:ext cx="7983041" cy="4838700"/>
          </a:xfrm>
          <a:prstGeom prst="rect">
            <a:avLst/>
          </a:prstGeom>
          <a:noFill/>
          <a:ln>
            <a:noFill/>
          </a:ln>
        </p:spPr>
      </p:pic>
      <p:sp>
        <p:nvSpPr>
          <p:cNvPr id="516" name="Google Shape;516;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59" title="Modo_1_pointcloud.gif"/>
          <p:cNvPicPr preferRelativeResize="0"/>
          <p:nvPr/>
        </p:nvPicPr>
        <p:blipFill rotWithShape="1">
          <a:blip r:embed="rId3">
            <a:alphaModFix/>
          </a:blip>
          <a:srcRect b="0" l="20012" r="23359" t="0"/>
          <a:stretch/>
        </p:blipFill>
        <p:spPr>
          <a:xfrm>
            <a:off x="146307" y="472675"/>
            <a:ext cx="2896243" cy="3836025"/>
          </a:xfrm>
          <a:prstGeom prst="rect">
            <a:avLst/>
          </a:prstGeom>
          <a:noFill/>
          <a:ln>
            <a:noFill/>
          </a:ln>
        </p:spPr>
      </p:pic>
      <p:pic>
        <p:nvPicPr>
          <p:cNvPr id="522" name="Google Shape;522;p59" title="Modo_2_pointcloud.gif"/>
          <p:cNvPicPr preferRelativeResize="0"/>
          <p:nvPr/>
        </p:nvPicPr>
        <p:blipFill rotWithShape="1">
          <a:blip r:embed="rId4">
            <a:alphaModFix/>
          </a:blip>
          <a:srcRect b="0" l="24341" r="24617" t="0"/>
          <a:stretch/>
        </p:blipFill>
        <p:spPr>
          <a:xfrm>
            <a:off x="3088025" y="472675"/>
            <a:ext cx="2776268" cy="3836025"/>
          </a:xfrm>
          <a:prstGeom prst="rect">
            <a:avLst/>
          </a:prstGeom>
          <a:noFill/>
          <a:ln>
            <a:noFill/>
          </a:ln>
        </p:spPr>
      </p:pic>
      <p:pic>
        <p:nvPicPr>
          <p:cNvPr id="523" name="Google Shape;523;p59" title="Modo_3_pointcloud.gif"/>
          <p:cNvPicPr preferRelativeResize="0"/>
          <p:nvPr/>
        </p:nvPicPr>
        <p:blipFill rotWithShape="1">
          <a:blip r:embed="rId5">
            <a:alphaModFix/>
          </a:blip>
          <a:srcRect b="0" l="24483" r="23690" t="0"/>
          <a:stretch/>
        </p:blipFill>
        <p:spPr>
          <a:xfrm>
            <a:off x="5915425" y="472675"/>
            <a:ext cx="2819100" cy="3836025"/>
          </a:xfrm>
          <a:prstGeom prst="rect">
            <a:avLst/>
          </a:prstGeom>
          <a:noFill/>
          <a:ln>
            <a:noFill/>
          </a:ln>
        </p:spPr>
      </p:pic>
      <p:sp>
        <p:nvSpPr>
          <p:cNvPr id="524" name="Google Shape;52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127400" y="1143125"/>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 &amp; Initial Exploration</a:t>
            </a:r>
            <a:endParaRPr/>
          </a:p>
        </p:txBody>
      </p:sp>
      <p:sp>
        <p:nvSpPr>
          <p:cNvPr id="157" name="Google Shape;157;p24"/>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02</a:t>
            </a:r>
            <a:endParaRPr>
              <a:solidFill>
                <a:schemeClr val="dk1"/>
              </a:solidFill>
            </a:endParaRPr>
          </a:p>
        </p:txBody>
      </p:sp>
      <p:cxnSp>
        <p:nvCxnSpPr>
          <p:cNvPr id="158" name="Google Shape;158;p24"/>
          <p:cNvCxnSpPr/>
          <p:nvPr/>
        </p:nvCxnSpPr>
        <p:spPr>
          <a:xfrm>
            <a:off x="312925" y="4109925"/>
            <a:ext cx="3696000" cy="0"/>
          </a:xfrm>
          <a:prstGeom prst="straightConnector1">
            <a:avLst/>
          </a:prstGeom>
          <a:noFill/>
          <a:ln cap="flat" cmpd="sng" w="9525">
            <a:solidFill>
              <a:schemeClr val="dk1"/>
            </a:solidFill>
            <a:prstDash val="solid"/>
            <a:round/>
            <a:headEnd len="med" w="med" type="none"/>
            <a:tailEnd len="med" w="med" type="none"/>
          </a:ln>
        </p:spPr>
      </p:cxnSp>
      <p:sp>
        <p:nvSpPr>
          <p:cNvPr id="159" name="Google Shape;15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0"/>
          <p:cNvSpPr txBox="1"/>
          <p:nvPr>
            <p:ph idx="1" type="subTitle"/>
          </p:nvPr>
        </p:nvSpPr>
        <p:spPr>
          <a:xfrm>
            <a:off x="132000" y="370351"/>
            <a:ext cx="7358100" cy="46167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0"/>
              </a:spcAft>
              <a:buNone/>
            </a:pPr>
            <a:r>
              <a:rPr lang="en" sz="1300"/>
              <a:t>The explained variance indicates that the f</a:t>
            </a:r>
            <a:r>
              <a:rPr b="1" lang="en" sz="1300"/>
              <a:t>irst three modes capture only around 80% of the dataset variance</a:t>
            </a:r>
            <a:r>
              <a:rPr lang="en" sz="1300"/>
              <a:t>, which suggests that </a:t>
            </a:r>
            <a:r>
              <a:rPr b="1" lang="en" sz="1300"/>
              <a:t>the model does not fully represent the shape variability.</a:t>
            </a:r>
            <a:r>
              <a:rPr lang="en" sz="1300"/>
              <a:t> Observing the point distribution and the newly generated models, we notice several issues: there are many empty spots, and the shape of the tibial peak is not well preserved.</a:t>
            </a:r>
            <a:endParaRPr sz="1300"/>
          </a:p>
          <a:p>
            <a:pPr indent="0" lvl="0" marL="0" rtl="0" algn="l">
              <a:lnSpc>
                <a:spcPct val="115000"/>
              </a:lnSpc>
              <a:spcBef>
                <a:spcPts val="1200"/>
              </a:spcBef>
              <a:spcAft>
                <a:spcPts val="0"/>
              </a:spcAft>
              <a:buNone/>
            </a:pPr>
            <a:r>
              <a:rPr lang="en" sz="1300"/>
              <a:t>For future work, several improvements could be considered:</a:t>
            </a:r>
            <a:endParaRPr sz="1300"/>
          </a:p>
          <a:p>
            <a:pPr indent="-311150" lvl="0" marL="457200" rtl="0" algn="l">
              <a:lnSpc>
                <a:spcPct val="115000"/>
              </a:lnSpc>
              <a:spcBef>
                <a:spcPts val="1200"/>
              </a:spcBef>
              <a:spcAft>
                <a:spcPts val="0"/>
              </a:spcAft>
              <a:buSzPts val="1300"/>
              <a:buChar char="●"/>
            </a:pPr>
            <a:r>
              <a:rPr lang="en" sz="1300"/>
              <a:t>Preprocessing the masks to smooth surfaces, e.g., using Laplacian or Gaussian filters.</a:t>
            </a:r>
            <a:br>
              <a:rPr lang="en" sz="1300"/>
            </a:br>
            <a:endParaRPr sz="1300"/>
          </a:p>
          <a:p>
            <a:pPr indent="-311150" lvl="0" marL="457200" rtl="0" algn="l">
              <a:lnSpc>
                <a:spcPct val="115000"/>
              </a:lnSpc>
              <a:spcBef>
                <a:spcPts val="0"/>
              </a:spcBef>
              <a:spcAft>
                <a:spcPts val="0"/>
              </a:spcAft>
              <a:buSzPts val="1300"/>
              <a:buChar char="●"/>
            </a:pPr>
            <a:r>
              <a:rPr lang="en" sz="1300"/>
              <a:t>Incorporating more data to improve correspondence and reduce artifacts.</a:t>
            </a:r>
            <a:br>
              <a:rPr lang="en" sz="1300"/>
            </a:br>
            <a:endParaRPr sz="1300"/>
          </a:p>
          <a:p>
            <a:pPr indent="-311150" lvl="0" marL="457200" rtl="0" algn="l">
              <a:lnSpc>
                <a:spcPct val="115000"/>
              </a:lnSpc>
              <a:spcBef>
                <a:spcPts val="0"/>
              </a:spcBef>
              <a:spcAft>
                <a:spcPts val="0"/>
              </a:spcAft>
              <a:buSzPts val="1300"/>
              <a:buChar char="●"/>
            </a:pPr>
            <a:r>
              <a:rPr lang="en" sz="1300"/>
              <a:t>Exploring alternative dimensionality reduction methods such as Singular Value Decomposition (SVD).</a:t>
            </a:r>
            <a:br>
              <a:rPr lang="en" sz="1300"/>
            </a:br>
            <a:endParaRPr sz="1300"/>
          </a:p>
          <a:p>
            <a:pPr indent="-311150" lvl="0" marL="457200" rtl="0" algn="l">
              <a:lnSpc>
                <a:spcPct val="115000"/>
              </a:lnSpc>
              <a:spcBef>
                <a:spcPts val="0"/>
              </a:spcBef>
              <a:spcAft>
                <a:spcPts val="0"/>
              </a:spcAft>
              <a:buSzPts val="1300"/>
              <a:buChar char="●"/>
            </a:pPr>
            <a:r>
              <a:rPr lang="en" sz="1300"/>
              <a:t>Testing different ways to flatten or reconstruct the point matrices to maintain geometric fidelity.</a:t>
            </a:r>
            <a:br>
              <a:rPr lang="en" sz="1300"/>
            </a:br>
            <a:endParaRPr sz="1300"/>
          </a:p>
          <a:p>
            <a:pPr indent="-311150" lvl="0" marL="457200" rtl="0" algn="l">
              <a:lnSpc>
                <a:spcPct val="115000"/>
              </a:lnSpc>
              <a:spcBef>
                <a:spcPts val="0"/>
              </a:spcBef>
              <a:spcAft>
                <a:spcPts val="0"/>
              </a:spcAft>
              <a:buSzPts val="1300"/>
              <a:buChar char="●"/>
            </a:pPr>
            <a:r>
              <a:rPr lang="en" sz="1300"/>
              <a:t>Using post-processing techniques to fill gaps in the point cloud or improve mesh quality.</a:t>
            </a:r>
            <a:br>
              <a:rPr lang="en" sz="1300"/>
            </a:br>
            <a:endParaRPr sz="1300"/>
          </a:p>
          <a:p>
            <a:pPr indent="-311150" lvl="0" marL="457200" rtl="0" algn="l">
              <a:lnSpc>
                <a:spcPct val="115000"/>
              </a:lnSpc>
              <a:spcBef>
                <a:spcPts val="0"/>
              </a:spcBef>
              <a:spcAft>
                <a:spcPts val="0"/>
              </a:spcAft>
              <a:buSzPts val="1300"/>
              <a:buChar char="●"/>
            </a:pPr>
            <a:r>
              <a:rPr lang="en" sz="1300"/>
              <a:t>Evaluating the use of non-linear PCA or manifold learning to better capture complex variations.</a:t>
            </a:r>
            <a:endParaRPr sz="1300"/>
          </a:p>
          <a:p>
            <a:pPr indent="0" lvl="0" marL="0" rtl="0" algn="l">
              <a:lnSpc>
                <a:spcPct val="115000"/>
              </a:lnSpc>
              <a:spcBef>
                <a:spcPts val="1200"/>
              </a:spcBef>
              <a:spcAft>
                <a:spcPts val="0"/>
              </a:spcAft>
              <a:buNone/>
            </a:pPr>
            <a:r>
              <a:rPr lang="en" sz="1300"/>
              <a:t>	</a:t>
            </a:r>
            <a:endParaRPr sz="1300"/>
          </a:p>
        </p:txBody>
      </p:sp>
      <p:pic>
        <p:nvPicPr>
          <p:cNvPr id="530" name="Google Shape;530;p60"/>
          <p:cNvPicPr preferRelativeResize="0"/>
          <p:nvPr/>
        </p:nvPicPr>
        <p:blipFill>
          <a:blip r:embed="rId3">
            <a:alphaModFix/>
          </a:blip>
          <a:stretch>
            <a:fillRect/>
          </a:stretch>
        </p:blipFill>
        <p:spPr>
          <a:xfrm>
            <a:off x="7792350" y="-354000"/>
            <a:ext cx="1449675" cy="5915324"/>
          </a:xfrm>
          <a:prstGeom prst="rect">
            <a:avLst/>
          </a:prstGeom>
          <a:noFill/>
          <a:ln>
            <a:noFill/>
          </a:ln>
        </p:spPr>
      </p:pic>
      <p:sp>
        <p:nvSpPr>
          <p:cNvPr id="531" name="Google Shape;53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1"/>
          <p:cNvSpPr txBox="1"/>
          <p:nvPr>
            <p:ph idx="1" type="subTitle"/>
          </p:nvPr>
        </p:nvSpPr>
        <p:spPr>
          <a:xfrm>
            <a:off x="47525" y="549775"/>
            <a:ext cx="3646200" cy="1863900"/>
          </a:xfrm>
          <a:prstGeom prst="rect">
            <a:avLst/>
          </a:prstGeom>
        </p:spPr>
        <p:txBody>
          <a:bodyPr anchorCtr="0" anchor="b" bIns="91425" lIns="91425" spcFirstLastPara="1" rIns="91425" wrap="square" tIns="91425">
            <a:noAutofit/>
          </a:bodyPr>
          <a:lstStyle/>
          <a:p>
            <a:pPr indent="-336550" lvl="0" marL="457200" marR="0" rtl="0" algn="l">
              <a:lnSpc>
                <a:spcPct val="115000"/>
              </a:lnSpc>
              <a:spcBef>
                <a:spcPts val="0"/>
              </a:spcBef>
              <a:spcAft>
                <a:spcPts val="0"/>
              </a:spcAft>
              <a:buSzPts val="1700"/>
              <a:buNone/>
            </a:pPr>
            <a:r>
              <a:t/>
            </a:r>
            <a:endParaRPr sz="1300"/>
          </a:p>
          <a:p>
            <a:pPr indent="0" lvl="0" marL="914400" rtl="0" algn="l">
              <a:lnSpc>
                <a:spcPct val="115000"/>
              </a:lnSpc>
              <a:spcBef>
                <a:spcPts val="0"/>
              </a:spcBef>
              <a:spcAft>
                <a:spcPts val="0"/>
              </a:spcAft>
              <a:buNone/>
            </a:pPr>
            <a:r>
              <a:rPr b="1" lang="en" sz="1300"/>
              <a:t>Results</a:t>
            </a:r>
            <a:endParaRPr b="1" sz="1300"/>
          </a:p>
          <a:p>
            <a:pPr indent="-311150" lvl="0" marL="457200" rtl="0" algn="l">
              <a:lnSpc>
                <a:spcPct val="115000"/>
              </a:lnSpc>
              <a:spcBef>
                <a:spcPts val="0"/>
              </a:spcBef>
              <a:spcAft>
                <a:spcPts val="0"/>
              </a:spcAft>
              <a:buSzPts val="1300"/>
              <a:buNone/>
            </a:pPr>
            <a:r>
              <a:rPr lang="en" sz="1300"/>
              <a:t>- Built partial 2D–3D registration pipeline. </a:t>
            </a:r>
            <a:endParaRPr sz="1300"/>
          </a:p>
          <a:p>
            <a:pPr indent="-311150" lvl="0" marL="457200" rtl="0" algn="l">
              <a:lnSpc>
                <a:spcPct val="115000"/>
              </a:lnSpc>
              <a:spcBef>
                <a:spcPts val="0"/>
              </a:spcBef>
              <a:spcAft>
                <a:spcPts val="0"/>
              </a:spcAft>
              <a:buSzPts val="1300"/>
              <a:buNone/>
            </a:pPr>
            <a:r>
              <a:rPr lang="en" sz="1300"/>
              <a:t>- Automated segmentation &amp; cleaning process. </a:t>
            </a:r>
            <a:endParaRPr sz="1300"/>
          </a:p>
          <a:p>
            <a:pPr indent="-311150" lvl="0" marL="457200" rtl="0" algn="l">
              <a:lnSpc>
                <a:spcPct val="115000"/>
              </a:lnSpc>
              <a:spcBef>
                <a:spcPts val="0"/>
              </a:spcBef>
              <a:spcAft>
                <a:spcPts val="0"/>
              </a:spcAft>
              <a:buSzPts val="1300"/>
              <a:buNone/>
            </a:pPr>
            <a:r>
              <a:rPr lang="en" sz="1300"/>
              <a:t>- Developed custom SSM pipeline from scratch. </a:t>
            </a:r>
            <a:endParaRPr sz="1300"/>
          </a:p>
          <a:p>
            <a:pPr indent="-311150" lvl="0" marL="457200" rtl="0" algn="l">
              <a:lnSpc>
                <a:spcPct val="115000"/>
              </a:lnSpc>
              <a:spcBef>
                <a:spcPts val="0"/>
              </a:spcBef>
              <a:spcAft>
                <a:spcPts val="0"/>
              </a:spcAft>
              <a:buSzPts val="1300"/>
              <a:buNone/>
            </a:pPr>
            <a:r>
              <a:rPr lang="en" sz="1300"/>
              <a:t>- Produced DRRs quickly and accurately.</a:t>
            </a:r>
            <a:endParaRPr sz="1300"/>
          </a:p>
          <a:p>
            <a:pPr indent="-311150" lvl="0" marL="457200" rtl="0" algn="l">
              <a:lnSpc>
                <a:spcPct val="115000"/>
              </a:lnSpc>
              <a:spcBef>
                <a:spcPts val="0"/>
              </a:spcBef>
              <a:spcAft>
                <a:spcPts val="0"/>
              </a:spcAft>
              <a:buSzPts val="1300"/>
              <a:buNone/>
            </a:pPr>
            <a:r>
              <a:t/>
            </a:r>
            <a:endParaRPr sz="1300"/>
          </a:p>
          <a:p>
            <a:pPr indent="0" lvl="0" marL="0" rtl="0" algn="l">
              <a:lnSpc>
                <a:spcPct val="115000"/>
              </a:lnSpc>
              <a:spcBef>
                <a:spcPts val="0"/>
              </a:spcBef>
              <a:spcAft>
                <a:spcPts val="0"/>
              </a:spcAft>
              <a:buNone/>
            </a:pPr>
            <a:r>
              <a:rPr lang="en" sz="1300"/>
              <a:t>	</a:t>
            </a:r>
            <a:endParaRPr sz="1300"/>
          </a:p>
        </p:txBody>
      </p:sp>
      <p:pic>
        <p:nvPicPr>
          <p:cNvPr id="537" name="Google Shape;537;p61" title="untitled.png"/>
          <p:cNvPicPr preferRelativeResize="0"/>
          <p:nvPr/>
        </p:nvPicPr>
        <p:blipFill>
          <a:blip r:embed="rId3">
            <a:alphaModFix/>
          </a:blip>
          <a:stretch>
            <a:fillRect/>
          </a:stretch>
        </p:blipFill>
        <p:spPr>
          <a:xfrm>
            <a:off x="3868600" y="515275"/>
            <a:ext cx="4170450" cy="3692775"/>
          </a:xfrm>
          <a:prstGeom prst="rect">
            <a:avLst/>
          </a:prstGeom>
          <a:noFill/>
          <a:ln>
            <a:noFill/>
          </a:ln>
        </p:spPr>
      </p:pic>
      <p:sp>
        <p:nvSpPr>
          <p:cNvPr id="538" name="Google Shape;538;p61"/>
          <p:cNvSpPr txBox="1"/>
          <p:nvPr>
            <p:ph idx="1" type="subTitle"/>
          </p:nvPr>
        </p:nvSpPr>
        <p:spPr>
          <a:xfrm>
            <a:off x="50025" y="1560350"/>
            <a:ext cx="3646200" cy="3259500"/>
          </a:xfrm>
          <a:prstGeom prst="rect">
            <a:avLst/>
          </a:prstGeom>
        </p:spPr>
        <p:txBody>
          <a:bodyPr anchorCtr="0" anchor="b" bIns="91425" lIns="91425" spcFirstLastPara="1" rIns="91425" wrap="square" tIns="91425">
            <a:noAutofit/>
          </a:bodyPr>
          <a:lstStyle/>
          <a:p>
            <a:pPr indent="-336550" lvl="0" marL="457200" rtl="0" algn="l">
              <a:lnSpc>
                <a:spcPct val="115000"/>
              </a:lnSpc>
              <a:spcBef>
                <a:spcPts val="0"/>
              </a:spcBef>
              <a:spcAft>
                <a:spcPts val="0"/>
              </a:spcAft>
              <a:buSzPts val="1700"/>
              <a:buNone/>
            </a:pPr>
            <a:r>
              <a:t/>
            </a:r>
            <a:endParaRPr sz="1300"/>
          </a:p>
          <a:p>
            <a:pPr indent="0" lvl="0" marL="914400" rtl="0" algn="l">
              <a:lnSpc>
                <a:spcPct val="115000"/>
              </a:lnSpc>
              <a:spcBef>
                <a:spcPts val="0"/>
              </a:spcBef>
              <a:spcAft>
                <a:spcPts val="0"/>
              </a:spcAft>
              <a:buNone/>
            </a:pPr>
            <a:r>
              <a:rPr b="1" lang="en" sz="1300"/>
              <a:t>Future</a:t>
            </a:r>
            <a:r>
              <a:rPr b="1" lang="en" sz="1300"/>
              <a:t> Work</a:t>
            </a:r>
            <a:endParaRPr b="1" sz="1300"/>
          </a:p>
          <a:p>
            <a:pPr indent="-336550" lvl="0" marL="457200" rtl="0" algn="l">
              <a:lnSpc>
                <a:spcPct val="115000"/>
              </a:lnSpc>
              <a:spcBef>
                <a:spcPts val="0"/>
              </a:spcBef>
              <a:spcAft>
                <a:spcPts val="0"/>
              </a:spcAft>
              <a:buSzPts val="1700"/>
              <a:buNone/>
            </a:pPr>
            <a:r>
              <a:rPr lang="en" sz="1300"/>
              <a:t>- Integrate SSM into reconstruction &amp; registration. </a:t>
            </a:r>
            <a:endParaRPr sz="1300"/>
          </a:p>
          <a:p>
            <a:pPr indent="-336550" lvl="0" marL="457200" rtl="0" algn="l">
              <a:lnSpc>
                <a:spcPct val="115000"/>
              </a:lnSpc>
              <a:spcBef>
                <a:spcPts val="0"/>
              </a:spcBef>
              <a:spcAft>
                <a:spcPts val="0"/>
              </a:spcAft>
              <a:buSzPts val="1700"/>
              <a:buNone/>
            </a:pPr>
            <a:r>
              <a:rPr lang="en" sz="1300"/>
              <a:t>- Improve computational efficiency &amp; memory usage. </a:t>
            </a:r>
            <a:endParaRPr sz="1300"/>
          </a:p>
          <a:p>
            <a:pPr indent="-336550" lvl="0" marL="457200" rtl="0" algn="l">
              <a:lnSpc>
                <a:spcPct val="115000"/>
              </a:lnSpc>
              <a:spcBef>
                <a:spcPts val="0"/>
              </a:spcBef>
              <a:spcAft>
                <a:spcPts val="0"/>
              </a:spcAft>
              <a:buSzPts val="1700"/>
              <a:buNone/>
            </a:pPr>
            <a:r>
              <a:rPr lang="en" sz="1300"/>
              <a:t>- Explore deep learning approaches for DRR-to-XR alignment.</a:t>
            </a:r>
            <a:endParaRPr sz="1300"/>
          </a:p>
          <a:p>
            <a:pPr indent="-311150" lvl="0" marL="457200" rtl="0" algn="l">
              <a:lnSpc>
                <a:spcPct val="115000"/>
              </a:lnSpc>
              <a:spcBef>
                <a:spcPts val="0"/>
              </a:spcBef>
              <a:spcAft>
                <a:spcPts val="0"/>
              </a:spcAft>
              <a:buSzPts val="1300"/>
              <a:buNone/>
            </a:pPr>
            <a:r>
              <a:t/>
            </a:r>
            <a:endParaRPr sz="1300"/>
          </a:p>
          <a:p>
            <a:pPr indent="-311150" lvl="0" marL="457200" rtl="0" algn="l">
              <a:lnSpc>
                <a:spcPct val="115000"/>
              </a:lnSpc>
              <a:spcBef>
                <a:spcPts val="0"/>
              </a:spcBef>
              <a:spcAft>
                <a:spcPts val="0"/>
              </a:spcAft>
              <a:buSzPts val="1300"/>
              <a:buNone/>
            </a:pPr>
            <a:r>
              <a:t/>
            </a:r>
            <a:endParaRPr sz="1300"/>
          </a:p>
          <a:p>
            <a:pPr indent="0" lvl="0" marL="0" rtl="0" algn="l">
              <a:lnSpc>
                <a:spcPct val="115000"/>
              </a:lnSpc>
              <a:spcBef>
                <a:spcPts val="0"/>
              </a:spcBef>
              <a:spcAft>
                <a:spcPts val="0"/>
              </a:spcAft>
              <a:buNone/>
            </a:pPr>
            <a:r>
              <a:rPr lang="en" sz="1300"/>
              <a:t>	</a:t>
            </a:r>
            <a:endParaRPr sz="1300"/>
          </a:p>
        </p:txBody>
      </p:sp>
      <p:pic>
        <p:nvPicPr>
          <p:cNvPr id="539" name="Google Shape;539;p61"/>
          <p:cNvPicPr preferRelativeResize="0"/>
          <p:nvPr/>
        </p:nvPicPr>
        <p:blipFill>
          <a:blip r:embed="rId4">
            <a:alphaModFix/>
          </a:blip>
          <a:stretch>
            <a:fillRect/>
          </a:stretch>
        </p:blipFill>
        <p:spPr>
          <a:xfrm>
            <a:off x="7792350" y="-354000"/>
            <a:ext cx="1449675" cy="5915324"/>
          </a:xfrm>
          <a:prstGeom prst="rect">
            <a:avLst/>
          </a:prstGeom>
          <a:noFill/>
          <a:ln>
            <a:noFill/>
          </a:ln>
        </p:spPr>
      </p:pic>
      <p:sp>
        <p:nvSpPr>
          <p:cNvPr id="540" name="Google Shape;540;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2"/>
          <p:cNvSpPr txBox="1"/>
          <p:nvPr>
            <p:ph type="title"/>
          </p:nvPr>
        </p:nvSpPr>
        <p:spPr>
          <a:xfrm>
            <a:off x="228603" y="669425"/>
            <a:ext cx="5617500" cy="129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46" name="Google Shape;546;p62"/>
          <p:cNvSpPr txBox="1"/>
          <p:nvPr>
            <p:ph idx="1" type="subTitle"/>
          </p:nvPr>
        </p:nvSpPr>
        <p:spPr>
          <a:xfrm>
            <a:off x="228601" y="1962425"/>
            <a:ext cx="26058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Do you have any questions?</a:t>
            </a:r>
            <a:endParaRPr b="1"/>
          </a:p>
          <a:p>
            <a:pPr indent="0" lvl="0" marL="0" rtl="0" algn="l">
              <a:spcBef>
                <a:spcPts val="0"/>
              </a:spcBef>
              <a:spcAft>
                <a:spcPts val="0"/>
              </a:spcAft>
              <a:buNone/>
            </a:pPr>
            <a:r>
              <a:rPr lang="en"/>
              <a:t>sofialh40@gmail.com</a:t>
            </a:r>
            <a:endParaRPr/>
          </a:p>
          <a:p>
            <a:pPr indent="0" lvl="0" marL="0" rtl="0" algn="l">
              <a:spcBef>
                <a:spcPts val="0"/>
              </a:spcBef>
              <a:spcAft>
                <a:spcPts val="0"/>
              </a:spcAft>
              <a:buNone/>
            </a:pPr>
            <a:r>
              <a:t/>
            </a:r>
            <a:endParaRPr/>
          </a:p>
        </p:txBody>
      </p:sp>
      <p:cxnSp>
        <p:nvCxnSpPr>
          <p:cNvPr id="547" name="Google Shape;547;p62"/>
          <p:cNvCxnSpPr/>
          <p:nvPr/>
        </p:nvCxnSpPr>
        <p:spPr>
          <a:xfrm>
            <a:off x="290700" y="2536300"/>
            <a:ext cx="2543700" cy="0"/>
          </a:xfrm>
          <a:prstGeom prst="straightConnector1">
            <a:avLst/>
          </a:prstGeom>
          <a:noFill/>
          <a:ln cap="flat" cmpd="sng" w="9525">
            <a:solidFill>
              <a:schemeClr val="dk1"/>
            </a:solidFill>
            <a:prstDash val="solid"/>
            <a:round/>
            <a:headEnd len="med" w="med" type="none"/>
            <a:tailEnd len="med" w="med" type="none"/>
          </a:ln>
        </p:spPr>
      </p:cxnSp>
      <p:sp>
        <p:nvSpPr>
          <p:cNvPr id="548" name="Google Shape;548;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5" title="Screenshot from 2025-08-11 11-58-24.png"/>
          <p:cNvPicPr preferRelativeResize="0"/>
          <p:nvPr/>
        </p:nvPicPr>
        <p:blipFill rotWithShape="1">
          <a:blip r:embed="rId3">
            <a:alphaModFix/>
          </a:blip>
          <a:srcRect b="52497" l="39610" r="40532" t="19295"/>
          <a:stretch/>
        </p:blipFill>
        <p:spPr>
          <a:xfrm>
            <a:off x="3438925" y="285353"/>
            <a:ext cx="2222362" cy="1320999"/>
          </a:xfrm>
          <a:prstGeom prst="rect">
            <a:avLst/>
          </a:prstGeom>
          <a:noFill/>
          <a:ln>
            <a:noFill/>
          </a:ln>
        </p:spPr>
      </p:pic>
      <p:pic>
        <p:nvPicPr>
          <p:cNvPr id="165" name="Google Shape;165;p25" title="Screenshot from 2025-08-11 11-58-42.png"/>
          <p:cNvPicPr preferRelativeResize="0"/>
          <p:nvPr/>
        </p:nvPicPr>
        <p:blipFill rotWithShape="1">
          <a:blip r:embed="rId4">
            <a:alphaModFix/>
          </a:blip>
          <a:srcRect b="48971" l="34875" r="42931" t="31930"/>
          <a:stretch/>
        </p:blipFill>
        <p:spPr>
          <a:xfrm>
            <a:off x="523375" y="285361"/>
            <a:ext cx="2573952" cy="926914"/>
          </a:xfrm>
          <a:prstGeom prst="rect">
            <a:avLst/>
          </a:prstGeom>
          <a:noFill/>
          <a:ln>
            <a:noFill/>
          </a:ln>
        </p:spPr>
      </p:pic>
      <p:pic>
        <p:nvPicPr>
          <p:cNvPr id="166" name="Google Shape;166;p25" title="Screenshot from 2025-08-11 11-58-58.png"/>
          <p:cNvPicPr preferRelativeResize="0"/>
          <p:nvPr/>
        </p:nvPicPr>
        <p:blipFill rotWithShape="1">
          <a:blip r:embed="rId5">
            <a:alphaModFix/>
          </a:blip>
          <a:srcRect b="50588" l="39856" r="40287" t="18855"/>
          <a:stretch/>
        </p:blipFill>
        <p:spPr>
          <a:xfrm>
            <a:off x="3438925" y="3264650"/>
            <a:ext cx="2222351" cy="1431089"/>
          </a:xfrm>
          <a:prstGeom prst="rect">
            <a:avLst/>
          </a:prstGeom>
          <a:noFill/>
          <a:ln>
            <a:noFill/>
          </a:ln>
        </p:spPr>
      </p:pic>
      <p:pic>
        <p:nvPicPr>
          <p:cNvPr id="167" name="Google Shape;167;p25" title="Screenshot from 2025-08-11 11-59-14.png"/>
          <p:cNvPicPr preferRelativeResize="0"/>
          <p:nvPr/>
        </p:nvPicPr>
        <p:blipFill rotWithShape="1">
          <a:blip r:embed="rId6">
            <a:alphaModFix/>
          </a:blip>
          <a:srcRect b="46770" l="39180" r="39918" t="18705"/>
          <a:stretch/>
        </p:blipFill>
        <p:spPr>
          <a:xfrm>
            <a:off x="3438925" y="1645725"/>
            <a:ext cx="2222351" cy="1536012"/>
          </a:xfrm>
          <a:prstGeom prst="rect">
            <a:avLst/>
          </a:prstGeom>
          <a:noFill/>
          <a:ln>
            <a:noFill/>
          </a:ln>
        </p:spPr>
      </p:pic>
      <p:pic>
        <p:nvPicPr>
          <p:cNvPr id="168" name="Google Shape;168;p25" title="Screenshot from 2025-08-11 11-59-54.png"/>
          <p:cNvPicPr preferRelativeResize="0"/>
          <p:nvPr/>
        </p:nvPicPr>
        <p:blipFill rotWithShape="1">
          <a:blip r:embed="rId7">
            <a:alphaModFix/>
          </a:blip>
          <a:srcRect b="37661" l="26948" r="45633" t="26491"/>
          <a:stretch/>
        </p:blipFill>
        <p:spPr>
          <a:xfrm>
            <a:off x="6002875" y="3276113"/>
            <a:ext cx="2573952" cy="1408165"/>
          </a:xfrm>
          <a:prstGeom prst="rect">
            <a:avLst/>
          </a:prstGeom>
          <a:noFill/>
          <a:ln>
            <a:noFill/>
          </a:ln>
        </p:spPr>
      </p:pic>
      <p:pic>
        <p:nvPicPr>
          <p:cNvPr id="169" name="Google Shape;169;p25" title="Screenshot from 2025-08-11 12-02-28.png"/>
          <p:cNvPicPr preferRelativeResize="0"/>
          <p:nvPr/>
        </p:nvPicPr>
        <p:blipFill rotWithShape="1">
          <a:blip r:embed="rId8">
            <a:alphaModFix/>
          </a:blip>
          <a:srcRect b="43458" l="39693" r="39889" t="19426"/>
          <a:stretch/>
        </p:blipFill>
        <p:spPr>
          <a:xfrm>
            <a:off x="6002875" y="349125"/>
            <a:ext cx="2573952" cy="1958054"/>
          </a:xfrm>
          <a:prstGeom prst="rect">
            <a:avLst/>
          </a:prstGeom>
          <a:noFill/>
          <a:ln>
            <a:noFill/>
          </a:ln>
        </p:spPr>
      </p:pic>
      <p:pic>
        <p:nvPicPr>
          <p:cNvPr id="170" name="Google Shape;170;p25" title="Screenshot from 2025-08-11 12-03-03.png"/>
          <p:cNvPicPr preferRelativeResize="0"/>
          <p:nvPr/>
        </p:nvPicPr>
        <p:blipFill rotWithShape="1">
          <a:blip r:embed="rId9">
            <a:alphaModFix/>
          </a:blip>
          <a:srcRect b="42360" l="34815" r="44282" t="32664"/>
          <a:stretch/>
        </p:blipFill>
        <p:spPr>
          <a:xfrm>
            <a:off x="523375" y="3408775"/>
            <a:ext cx="2573952" cy="1286974"/>
          </a:xfrm>
          <a:prstGeom prst="rect">
            <a:avLst/>
          </a:prstGeom>
          <a:noFill/>
          <a:ln>
            <a:noFill/>
          </a:ln>
        </p:spPr>
      </p:pic>
      <p:pic>
        <p:nvPicPr>
          <p:cNvPr id="171" name="Google Shape;171;p25" title="Screenshot from 2025-08-11 12-03-31.png"/>
          <p:cNvPicPr preferRelativeResize="0"/>
          <p:nvPr/>
        </p:nvPicPr>
        <p:blipFill rotWithShape="1">
          <a:blip r:embed="rId10">
            <a:alphaModFix/>
          </a:blip>
          <a:srcRect b="47500" l="34879" r="42928" t="32813"/>
          <a:stretch/>
        </p:blipFill>
        <p:spPr>
          <a:xfrm>
            <a:off x="523363" y="2307187"/>
            <a:ext cx="2573952" cy="955418"/>
          </a:xfrm>
          <a:prstGeom prst="rect">
            <a:avLst/>
          </a:prstGeom>
          <a:noFill/>
          <a:ln>
            <a:noFill/>
          </a:ln>
        </p:spPr>
      </p:pic>
      <p:pic>
        <p:nvPicPr>
          <p:cNvPr id="172" name="Google Shape;172;p25" title="Screenshot from 2025-08-11 12-04-03.png"/>
          <p:cNvPicPr preferRelativeResize="0"/>
          <p:nvPr/>
        </p:nvPicPr>
        <p:blipFill rotWithShape="1">
          <a:blip r:embed="rId11">
            <a:alphaModFix/>
          </a:blip>
          <a:srcRect b="49265" l="31435" r="45573" t="34133"/>
          <a:stretch/>
        </p:blipFill>
        <p:spPr>
          <a:xfrm>
            <a:off x="6002875" y="2402812"/>
            <a:ext cx="2573952" cy="777678"/>
          </a:xfrm>
          <a:prstGeom prst="rect">
            <a:avLst/>
          </a:prstGeom>
          <a:noFill/>
          <a:ln>
            <a:noFill/>
          </a:ln>
        </p:spPr>
      </p:pic>
      <p:pic>
        <p:nvPicPr>
          <p:cNvPr id="173" name="Google Shape;173;p25" title="Screenshot from 2025-08-11 12-04-37.png"/>
          <p:cNvPicPr preferRelativeResize="0"/>
          <p:nvPr/>
        </p:nvPicPr>
        <p:blipFill rotWithShape="1">
          <a:blip r:embed="rId12">
            <a:alphaModFix/>
          </a:blip>
          <a:srcRect b="47500" l="34877" r="43299" t="32813"/>
          <a:stretch/>
        </p:blipFill>
        <p:spPr>
          <a:xfrm>
            <a:off x="523363" y="1273937"/>
            <a:ext cx="2573952" cy="971564"/>
          </a:xfrm>
          <a:prstGeom prst="rect">
            <a:avLst/>
          </a:prstGeom>
          <a:noFill/>
          <a:ln>
            <a:noFill/>
          </a:ln>
        </p:spPr>
      </p:pic>
      <p:sp>
        <p:nvSpPr>
          <p:cNvPr id="174" name="Google Shape;17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5" name="Google Shape;175;p25"/>
          <p:cNvSpPr txBox="1"/>
          <p:nvPr/>
        </p:nvSpPr>
        <p:spPr>
          <a:xfrm>
            <a:off x="0" y="4762000"/>
            <a:ext cx="768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Hind"/>
                <a:ea typeface="Hind"/>
                <a:cs typeface="Hind"/>
                <a:sym typeface="Hind"/>
              </a:rPr>
              <a:t>These are just some of the references reviewed; the complete list of literature is available in the internship documentation.</a:t>
            </a:r>
            <a:endParaRPr sz="1100">
              <a:solidFill>
                <a:schemeClr val="dk1"/>
              </a:solidFill>
              <a:latin typeface="Hind"/>
              <a:ea typeface="Hind"/>
              <a:cs typeface="Hind"/>
              <a:sym typeface="Hi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127400" y="1143125"/>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Search &amp; Selection</a:t>
            </a:r>
            <a:endParaRPr/>
          </a:p>
        </p:txBody>
      </p:sp>
      <p:sp>
        <p:nvSpPr>
          <p:cNvPr id="181" name="Google Shape;181;p26"/>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03</a:t>
            </a:r>
            <a:endParaRPr>
              <a:solidFill>
                <a:schemeClr val="dk1"/>
              </a:solidFill>
            </a:endParaRPr>
          </a:p>
        </p:txBody>
      </p:sp>
      <p:cxnSp>
        <p:nvCxnSpPr>
          <p:cNvPr id="182" name="Google Shape;182;p26"/>
          <p:cNvCxnSpPr/>
          <p:nvPr/>
        </p:nvCxnSpPr>
        <p:spPr>
          <a:xfrm>
            <a:off x="312925" y="4109925"/>
            <a:ext cx="3696000" cy="0"/>
          </a:xfrm>
          <a:prstGeom prst="straightConnector1">
            <a:avLst/>
          </a:prstGeom>
          <a:noFill/>
          <a:ln cap="flat" cmpd="sng" w="9525">
            <a:solidFill>
              <a:schemeClr val="dk1"/>
            </a:solidFill>
            <a:prstDash val="solid"/>
            <a:round/>
            <a:headEnd len="med" w="med" type="none"/>
            <a:tailEnd len="med" w="med" type="none"/>
          </a:ln>
        </p:spPr>
      </p:cxnSp>
      <p:sp>
        <p:nvSpPr>
          <p:cNvPr id="183" name="Google Shape;18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graphicFrame>
        <p:nvGraphicFramePr>
          <p:cNvPr id="188" name="Google Shape;188;p27"/>
          <p:cNvGraphicFramePr/>
          <p:nvPr/>
        </p:nvGraphicFramePr>
        <p:xfrm>
          <a:off x="509935" y="1812725"/>
          <a:ext cx="3000000" cy="3000000"/>
        </p:xfrm>
        <a:graphic>
          <a:graphicData uri="http://schemas.openxmlformats.org/drawingml/2006/table">
            <a:tbl>
              <a:tblPr>
                <a:noFill/>
                <a:tableStyleId>{E3B2DC00-1283-420D-8243-16242D6D38CF}</a:tableStyleId>
              </a:tblPr>
              <a:tblGrid>
                <a:gridCol w="1490200"/>
                <a:gridCol w="1490200"/>
              </a:tblGrid>
              <a:tr h="415325">
                <a:tc>
                  <a:txBody>
                    <a:bodyPr/>
                    <a:lstStyle/>
                    <a:p>
                      <a:pPr indent="0" lvl="0" marL="0" rtl="0" algn="l">
                        <a:spcBef>
                          <a:spcPts val="0"/>
                        </a:spcBef>
                        <a:spcAft>
                          <a:spcPts val="0"/>
                        </a:spcAft>
                        <a:buNone/>
                      </a:pPr>
                      <a:r>
                        <a:rPr b="1" lang="en" sz="1600">
                          <a:solidFill>
                            <a:schemeClr val="dk1"/>
                          </a:solidFill>
                          <a:latin typeface="Space Grotesk"/>
                          <a:ea typeface="Space Grotesk"/>
                          <a:cs typeface="Space Grotesk"/>
                          <a:sym typeface="Space Grotesk"/>
                        </a:rPr>
                        <a:t>OAI </a:t>
                      </a:r>
                      <a:endParaRPr b="1" sz="1600">
                        <a:solidFill>
                          <a:schemeClr val="dk1"/>
                        </a:solidFill>
                        <a:latin typeface="Space Grotesk"/>
                        <a:ea typeface="Space Grotesk"/>
                        <a:cs typeface="Space Grotesk"/>
                        <a:sym typeface="Space Grotesk"/>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1"/>
                          </a:solidFill>
                          <a:latin typeface="Space Grotesk"/>
                          <a:ea typeface="Space Grotesk"/>
                          <a:cs typeface="Space Grotesk"/>
                          <a:sym typeface="Space Grotesk"/>
                        </a:rPr>
                        <a:t>NMDID</a:t>
                      </a:r>
                      <a:endParaRPr b="1" sz="1600">
                        <a:solidFill>
                          <a:schemeClr val="dk1"/>
                        </a:solidFill>
                        <a:latin typeface="Space Grotesk"/>
                        <a:ea typeface="Space Grotesk"/>
                        <a:cs typeface="Space Grotesk"/>
                        <a:sym typeface="Space Grotesk"/>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3375">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Large documentation </a:t>
                      </a:r>
                      <a:endParaRPr sz="1200">
                        <a:solidFill>
                          <a:schemeClr val="dk1"/>
                        </a:solidFill>
                        <a:latin typeface="Hind"/>
                        <a:ea typeface="Hind"/>
                        <a:cs typeface="Hind"/>
                        <a:sym typeface="Hi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Few documentation</a:t>
                      </a:r>
                      <a:endParaRPr sz="1200">
                        <a:solidFill>
                          <a:schemeClr val="dk1"/>
                        </a:solidFill>
                        <a:latin typeface="Hind"/>
                        <a:ea typeface="Hind"/>
                        <a:cs typeface="Hind"/>
                        <a:sym typeface="Hi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3375">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The dataset was already downloaded by </a:t>
                      </a:r>
                      <a:r>
                        <a:rPr lang="en" sz="1200">
                          <a:solidFill>
                            <a:schemeClr val="dk1"/>
                          </a:solidFill>
                          <a:latin typeface="Hind"/>
                          <a:ea typeface="Hind"/>
                          <a:cs typeface="Hind"/>
                          <a:sym typeface="Hind"/>
                        </a:rPr>
                        <a:t>colleague</a:t>
                      </a:r>
                      <a:endParaRPr sz="1200">
                        <a:solidFill>
                          <a:schemeClr val="dk1"/>
                        </a:solidFill>
                        <a:latin typeface="Hind"/>
                        <a:ea typeface="Hind"/>
                        <a:cs typeface="Hind"/>
                        <a:sym typeface="Hi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Dataset acquisition process is tedious and not fully automated</a:t>
                      </a:r>
                      <a:endParaRPr sz="1200">
                        <a:solidFill>
                          <a:schemeClr val="dk1"/>
                        </a:solidFill>
                        <a:latin typeface="Hind"/>
                        <a:ea typeface="Hind"/>
                        <a:cs typeface="Hind"/>
                        <a:sym typeface="Hi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3375">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Quality images with all subject information.</a:t>
                      </a:r>
                      <a:endParaRPr sz="1200">
                        <a:solidFill>
                          <a:schemeClr val="dk1"/>
                        </a:solidFill>
                        <a:latin typeface="Hind"/>
                        <a:ea typeface="Hind"/>
                        <a:cs typeface="Hind"/>
                        <a:sym typeface="Hi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P</a:t>
                      </a:r>
                      <a:r>
                        <a:rPr lang="en" sz="1200">
                          <a:solidFill>
                            <a:schemeClr val="dk1"/>
                          </a:solidFill>
                          <a:latin typeface="Hind"/>
                          <a:ea typeface="Hind"/>
                          <a:cs typeface="Hind"/>
                          <a:sym typeface="Hind"/>
                        </a:rPr>
                        <a:t>ost-mortem subjects.</a:t>
                      </a:r>
                      <a:endParaRPr sz="1200">
                        <a:solidFill>
                          <a:schemeClr val="dk1"/>
                        </a:solidFill>
                        <a:latin typeface="Hind"/>
                        <a:ea typeface="Hind"/>
                        <a:cs typeface="Hind"/>
                        <a:sym typeface="Hi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3375">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Few full limb data</a:t>
                      </a:r>
                      <a:endParaRPr sz="1200">
                        <a:solidFill>
                          <a:schemeClr val="dk1"/>
                        </a:solidFill>
                        <a:latin typeface="Hind"/>
                        <a:ea typeface="Hind"/>
                        <a:cs typeface="Hind"/>
                        <a:sym typeface="Hi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Femur is cropped on CT</a:t>
                      </a:r>
                      <a:endParaRPr sz="1200">
                        <a:solidFill>
                          <a:schemeClr val="dk1"/>
                        </a:solidFill>
                        <a:latin typeface="Hind"/>
                        <a:ea typeface="Hind"/>
                        <a:cs typeface="Hind"/>
                        <a:sym typeface="Hi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89" name="Google Shape;189;p27"/>
          <p:cNvSpPr txBox="1"/>
          <p:nvPr>
            <p:ph idx="4294967295" type="subTitle"/>
          </p:nvPr>
        </p:nvSpPr>
        <p:spPr>
          <a:xfrm>
            <a:off x="116400" y="411525"/>
            <a:ext cx="4111500" cy="1113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 Started with </a:t>
            </a:r>
            <a:r>
              <a:rPr b="1" lang="en"/>
              <a:t>OIA dataset</a:t>
            </a:r>
            <a:r>
              <a:rPr lang="en"/>
              <a:t> (knee X-rays) → not suitable for long-term goals. </a:t>
            </a:r>
            <a:endParaRPr/>
          </a:p>
          <a:p>
            <a:pPr indent="0" lvl="0" marL="0" rtl="0" algn="l">
              <a:lnSpc>
                <a:spcPct val="115000"/>
              </a:lnSpc>
              <a:spcBef>
                <a:spcPts val="0"/>
              </a:spcBef>
              <a:spcAft>
                <a:spcPts val="0"/>
              </a:spcAft>
              <a:buNone/>
            </a:pPr>
            <a:r>
              <a:rPr lang="en"/>
              <a:t>- Moved to </a:t>
            </a:r>
            <a:r>
              <a:rPr b="1" lang="en"/>
              <a:t>NMDID</a:t>
            </a:r>
            <a:r>
              <a:rPr lang="en"/>
              <a:t> (full-body XR + CT). - Main issue: femur cropped → decided to work with tibia instead.</a:t>
            </a:r>
            <a:endParaRPr/>
          </a:p>
        </p:txBody>
      </p:sp>
      <p:pic>
        <p:nvPicPr>
          <p:cNvPr id="190" name="Google Shape;190;p27" title="Screenshot from 2025-08-11 12-14-03.png"/>
          <p:cNvPicPr preferRelativeResize="0"/>
          <p:nvPr/>
        </p:nvPicPr>
        <p:blipFill rotWithShape="1">
          <a:blip r:embed="rId3">
            <a:alphaModFix/>
          </a:blip>
          <a:srcRect b="11915" l="65126" r="9714" t="25368"/>
          <a:stretch/>
        </p:blipFill>
        <p:spPr>
          <a:xfrm>
            <a:off x="6812774" y="209150"/>
            <a:ext cx="2218798" cy="2314500"/>
          </a:xfrm>
          <a:prstGeom prst="rect">
            <a:avLst/>
          </a:prstGeom>
          <a:noFill/>
          <a:ln>
            <a:noFill/>
          </a:ln>
        </p:spPr>
      </p:pic>
      <p:pic>
        <p:nvPicPr>
          <p:cNvPr id="191" name="Google Shape;191;p27"/>
          <p:cNvPicPr preferRelativeResize="0"/>
          <p:nvPr/>
        </p:nvPicPr>
        <p:blipFill rotWithShape="1">
          <a:blip r:embed="rId4">
            <a:alphaModFix/>
          </a:blip>
          <a:srcRect b="0" l="0" r="7407" t="0"/>
          <a:stretch/>
        </p:blipFill>
        <p:spPr>
          <a:xfrm>
            <a:off x="5500050" y="2631950"/>
            <a:ext cx="1243325" cy="590200"/>
          </a:xfrm>
          <a:prstGeom prst="rect">
            <a:avLst/>
          </a:prstGeom>
          <a:noFill/>
          <a:ln>
            <a:noFill/>
          </a:ln>
        </p:spPr>
      </p:pic>
      <p:pic>
        <p:nvPicPr>
          <p:cNvPr id="192" name="Google Shape;192;p27" title="CT.1.2.840.113704.1.111.2200.1295360768.2447.jpg"/>
          <p:cNvPicPr preferRelativeResize="0"/>
          <p:nvPr/>
        </p:nvPicPr>
        <p:blipFill>
          <a:blip r:embed="rId5">
            <a:alphaModFix/>
          </a:blip>
          <a:stretch>
            <a:fillRect/>
          </a:stretch>
        </p:blipFill>
        <p:spPr>
          <a:xfrm>
            <a:off x="4132050" y="2327500"/>
            <a:ext cx="1214374" cy="2670624"/>
          </a:xfrm>
          <a:prstGeom prst="rect">
            <a:avLst/>
          </a:prstGeom>
          <a:noFill/>
          <a:ln>
            <a:noFill/>
          </a:ln>
        </p:spPr>
      </p:pic>
      <p:pic>
        <p:nvPicPr>
          <p:cNvPr id="193" name="Google Shape;193;p27" title="Screenshot from 2025-08-11 12-20-28.png"/>
          <p:cNvPicPr preferRelativeResize="0"/>
          <p:nvPr/>
        </p:nvPicPr>
        <p:blipFill rotWithShape="1">
          <a:blip r:embed="rId6">
            <a:alphaModFix/>
          </a:blip>
          <a:srcRect b="4764" l="36350" r="28547" t="33836"/>
          <a:stretch/>
        </p:blipFill>
        <p:spPr>
          <a:xfrm>
            <a:off x="5464650" y="3250250"/>
            <a:ext cx="2327050" cy="1703249"/>
          </a:xfrm>
          <a:prstGeom prst="rect">
            <a:avLst/>
          </a:prstGeom>
          <a:noFill/>
          <a:ln>
            <a:noFill/>
          </a:ln>
        </p:spPr>
      </p:pic>
      <p:pic>
        <p:nvPicPr>
          <p:cNvPr id="194" name="Google Shape;194;p27" title="images-Photoroom.png"/>
          <p:cNvPicPr preferRelativeResize="0"/>
          <p:nvPr/>
        </p:nvPicPr>
        <p:blipFill>
          <a:blip r:embed="rId7">
            <a:alphaModFix/>
          </a:blip>
          <a:stretch>
            <a:fillRect/>
          </a:stretch>
        </p:blipFill>
        <p:spPr>
          <a:xfrm>
            <a:off x="5103844" y="900569"/>
            <a:ext cx="1495926" cy="912150"/>
          </a:xfrm>
          <a:prstGeom prst="rect">
            <a:avLst/>
          </a:prstGeom>
          <a:noFill/>
          <a:ln>
            <a:noFill/>
          </a:ln>
        </p:spPr>
      </p:pic>
      <p:sp>
        <p:nvSpPr>
          <p:cNvPr id="195" name="Google Shape;19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127400" y="1143125"/>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Preprocessing &amp; Conversion</a:t>
            </a:r>
            <a:endParaRPr/>
          </a:p>
        </p:txBody>
      </p:sp>
      <p:sp>
        <p:nvSpPr>
          <p:cNvPr id="201" name="Google Shape;201;p28"/>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04</a:t>
            </a:r>
            <a:endParaRPr>
              <a:solidFill>
                <a:schemeClr val="dk1"/>
              </a:solidFill>
            </a:endParaRPr>
          </a:p>
        </p:txBody>
      </p:sp>
      <p:cxnSp>
        <p:nvCxnSpPr>
          <p:cNvPr id="202" name="Google Shape;202;p28"/>
          <p:cNvCxnSpPr/>
          <p:nvPr/>
        </p:nvCxnSpPr>
        <p:spPr>
          <a:xfrm>
            <a:off x="312925" y="4109925"/>
            <a:ext cx="3696000" cy="0"/>
          </a:xfrm>
          <a:prstGeom prst="straightConnector1">
            <a:avLst/>
          </a:prstGeom>
          <a:noFill/>
          <a:ln cap="flat" cmpd="sng" w="9525">
            <a:solidFill>
              <a:schemeClr val="dk1"/>
            </a:solidFill>
            <a:prstDash val="solid"/>
            <a:round/>
            <a:headEnd len="med" w="med" type="none"/>
            <a:tailEnd len="med" w="med" type="none"/>
          </a:ln>
        </p:spPr>
      </p:cxnSp>
      <p:sp>
        <p:nvSpPr>
          <p:cNvPr id="203" name="Google Shape;20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idx="1" type="subTitle"/>
          </p:nvPr>
        </p:nvSpPr>
        <p:spPr>
          <a:xfrm>
            <a:off x="137125" y="1001000"/>
            <a:ext cx="4356000" cy="269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Downloaded 30 NMDID subjects. </a:t>
            </a:r>
            <a:endParaRPr sz="1300"/>
          </a:p>
          <a:p>
            <a:pPr indent="-336550" lvl="0" marL="457200" rtl="0" algn="l">
              <a:lnSpc>
                <a:spcPct val="115000"/>
              </a:lnSpc>
              <a:spcBef>
                <a:spcPts val="0"/>
              </a:spcBef>
              <a:spcAft>
                <a:spcPts val="0"/>
              </a:spcAft>
              <a:buSzPts val="1700"/>
              <a:buChar char="●"/>
            </a:pPr>
            <a:r>
              <a:rPr lang="en" sz="1300"/>
              <a:t>Automated DICOM → NIfTI (.nii) conversion for easier handling (1 mm resolution). </a:t>
            </a:r>
            <a:endParaRPr sz="1300"/>
          </a:p>
          <a:p>
            <a:pPr indent="-336550" lvl="0" marL="457200" rtl="0" algn="l">
              <a:lnSpc>
                <a:spcPct val="115000"/>
              </a:lnSpc>
              <a:spcBef>
                <a:spcPts val="0"/>
              </a:spcBef>
              <a:spcAft>
                <a:spcPts val="0"/>
              </a:spcAft>
              <a:buSzPts val="1700"/>
              <a:buChar char="●"/>
            </a:pPr>
            <a:r>
              <a:rPr lang="en" sz="1300"/>
              <a:t>Ensured reproducibility for future larger datasets.</a:t>
            </a:r>
            <a:endParaRPr sz="1300"/>
          </a:p>
          <a:p>
            <a:pPr indent="0" lvl="0" marL="0" rtl="0" algn="l">
              <a:lnSpc>
                <a:spcPct val="115000"/>
              </a:lnSpc>
              <a:spcBef>
                <a:spcPts val="0"/>
              </a:spcBef>
              <a:spcAft>
                <a:spcPts val="0"/>
              </a:spcAft>
              <a:buNone/>
            </a:pPr>
            <a:r>
              <a:rPr lang="en" sz="1300"/>
              <a:t>The data set download can be found on the hard disk of the laboratory. </a:t>
            </a:r>
            <a:endParaRPr sz="1300"/>
          </a:p>
        </p:txBody>
      </p:sp>
      <p:pic>
        <p:nvPicPr>
          <p:cNvPr id="209" name="Google Shape;209;p29" title="Screenshot from 2025-08-11 12-33-02.png"/>
          <p:cNvPicPr preferRelativeResize="0"/>
          <p:nvPr/>
        </p:nvPicPr>
        <p:blipFill rotWithShape="1">
          <a:blip r:embed="rId3">
            <a:alphaModFix/>
          </a:blip>
          <a:srcRect b="35121" l="8333" r="65335" t="9455"/>
          <a:stretch/>
        </p:blipFill>
        <p:spPr>
          <a:xfrm>
            <a:off x="4834900" y="1057975"/>
            <a:ext cx="3800003" cy="3346874"/>
          </a:xfrm>
          <a:prstGeom prst="rect">
            <a:avLst/>
          </a:prstGeom>
          <a:noFill/>
          <a:ln>
            <a:noFill/>
          </a:ln>
        </p:spPr>
      </p:pic>
      <p:sp>
        <p:nvSpPr>
          <p:cNvPr id="210" name="Google Shape;21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Dark Theme by Slidesgo">
  <a:themeElements>
    <a:clrScheme name="Simple Light">
      <a:dk1>
        <a:srgbClr val="FFFFFF"/>
      </a:dk1>
      <a:lt1>
        <a:srgbClr val="0D0D0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